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82E9BD-BAA6-45E2-9136-688CFDC4C6C2}" v="20" dt="2019-10-23T20:55:33.9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4AF1F6-35A5-430D-8892-C2986B57BC93}"/>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48E1CCB8-66CB-421C-8585-5D3372706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8481527B-A907-433E-ADD0-BBE9F759EFE4}"/>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5" name="Pladsholder til sidefod 4">
            <a:extLst>
              <a:ext uri="{FF2B5EF4-FFF2-40B4-BE49-F238E27FC236}">
                <a16:creationId xmlns:a16="http://schemas.microsoft.com/office/drawing/2014/main" id="{36E8980F-2A14-4420-A8BD-DDEF98A9F5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CBC814B-0F16-4F0B-AB14-DCD8085D83E6}"/>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354708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AF910A-92F3-4255-89A9-42969F187293}"/>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DB48F70-E034-43DD-81ED-DB90B151CD56}"/>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D3C68AD-A115-4553-B1D2-1552BAB54C74}"/>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5" name="Pladsholder til sidefod 4">
            <a:extLst>
              <a:ext uri="{FF2B5EF4-FFF2-40B4-BE49-F238E27FC236}">
                <a16:creationId xmlns:a16="http://schemas.microsoft.com/office/drawing/2014/main" id="{E1CCD344-AA88-4BF4-9DA5-A0CF2662460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2FF5000-E661-4987-AD0B-8F7858B568FA}"/>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85877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21A002F-7D6C-4AA7-89FC-00F9B20CF965}"/>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9C4424E3-54E1-4FF6-8F66-8CAD05EFB81E}"/>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1BE56E0-D5CC-4CD7-A5A8-F2CF65721E89}"/>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5" name="Pladsholder til sidefod 4">
            <a:extLst>
              <a:ext uri="{FF2B5EF4-FFF2-40B4-BE49-F238E27FC236}">
                <a16:creationId xmlns:a16="http://schemas.microsoft.com/office/drawing/2014/main" id="{68AA8DDE-88ED-4AB5-8C8F-35CC4BA0450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21081A7-1B6E-47AF-B978-30BB249EFA05}"/>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380883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3B0331-9B00-422C-8504-312A0F54CA7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FF61141-EB1F-4D13-BA6E-6A5728661C15}"/>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AE74DD8-9879-45D9-A887-76951154EA54}"/>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5" name="Pladsholder til sidefod 4">
            <a:extLst>
              <a:ext uri="{FF2B5EF4-FFF2-40B4-BE49-F238E27FC236}">
                <a16:creationId xmlns:a16="http://schemas.microsoft.com/office/drawing/2014/main" id="{0B88B100-E2D0-4272-A7D9-649E84BE3FF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F3019C5-78D6-4093-A4D0-5962D11A9851}"/>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266792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B279CF-5811-4F8A-98FE-F95F489D41F1}"/>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86079D49-013D-4CA9-9E74-89B74CEA6F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E374AEFF-F995-4564-92EF-429967A294FB}"/>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5" name="Pladsholder til sidefod 4">
            <a:extLst>
              <a:ext uri="{FF2B5EF4-FFF2-40B4-BE49-F238E27FC236}">
                <a16:creationId xmlns:a16="http://schemas.microsoft.com/office/drawing/2014/main" id="{3D4A3475-93C4-4AD1-AC34-CC9994BF464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A1E5B12-7BB4-4118-8D56-8D996F27D904}"/>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6801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9FC0A1-7C20-403E-B7B5-64074121563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8BBEDD8-A6ED-4012-AB6F-4D24F74D2288}"/>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60893B7-45AD-4C01-A4DE-C06D43BDDB8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3934E81-8894-448D-9869-84327B65480B}"/>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6" name="Pladsholder til sidefod 5">
            <a:extLst>
              <a:ext uri="{FF2B5EF4-FFF2-40B4-BE49-F238E27FC236}">
                <a16:creationId xmlns:a16="http://schemas.microsoft.com/office/drawing/2014/main" id="{9BC7754D-40B8-4133-B7A6-68F4F5B8A87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52BD5A5-BEDA-4E1F-8376-B1234F3E2AD2}"/>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4214104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6F00D0-CDC8-42C4-B26E-9C540CA4A99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E6D3E40-802F-4D08-9B26-7AFF909BC9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963F232E-3524-470D-8C09-B28EF7129FB2}"/>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64B43F2-93EE-4670-A4CA-ACB6C5EF17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ACF98F1F-88D0-40CB-B1CD-A2103678A5F9}"/>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A011A1BC-B2EC-4B45-8AD5-123DC0F217A5}"/>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8" name="Pladsholder til sidefod 7">
            <a:extLst>
              <a:ext uri="{FF2B5EF4-FFF2-40B4-BE49-F238E27FC236}">
                <a16:creationId xmlns:a16="http://schemas.microsoft.com/office/drawing/2014/main" id="{423B6928-F405-454E-8C72-9BB927E535E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DAD3EE10-E358-4ED6-9EB8-037FFF08A4F6}"/>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3859879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1D61-F3D4-4902-80E9-6E4D56AA26A2}"/>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F34F2E78-0F3F-4E2B-8863-4A53DFFC9013}"/>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4" name="Pladsholder til sidefod 3">
            <a:extLst>
              <a:ext uri="{FF2B5EF4-FFF2-40B4-BE49-F238E27FC236}">
                <a16:creationId xmlns:a16="http://schemas.microsoft.com/office/drawing/2014/main" id="{192C8C32-AFB9-4DE0-8E34-A2677A522AD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F72B1013-3A48-4847-BDDE-6550C19B90E1}"/>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336073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C4ECAEA-5FF9-4915-B9F7-45DBE3C38327}"/>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3" name="Pladsholder til sidefod 2">
            <a:extLst>
              <a:ext uri="{FF2B5EF4-FFF2-40B4-BE49-F238E27FC236}">
                <a16:creationId xmlns:a16="http://schemas.microsoft.com/office/drawing/2014/main" id="{E5A5728C-D28E-48DF-8A46-DF1D7FC78247}"/>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94F276F-09D4-4D2D-84A3-E5E95A2C7AF2}"/>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1249734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55DE89-D5F4-4488-BBC2-6A781E5474C7}"/>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834ACA97-300D-456C-A08E-34233414C7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4F3E267-5252-4B7F-B9E4-311FF62AC0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81F57F9-F78C-4A53-82D3-102096A1690E}"/>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6" name="Pladsholder til sidefod 5">
            <a:extLst>
              <a:ext uri="{FF2B5EF4-FFF2-40B4-BE49-F238E27FC236}">
                <a16:creationId xmlns:a16="http://schemas.microsoft.com/office/drawing/2014/main" id="{20F974F0-E988-464E-8FEB-C02E8150E1A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1439C91-9BB8-49DE-B9FB-4D51E6F996C5}"/>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689564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4A5C76-E989-449B-9B43-92D6CB916BD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28C2ABA2-20C9-4888-AB0F-FC9F22553D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81DDACB6-B102-4C97-90BF-1C9A35C57C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1327599-0C4E-4808-8A5F-15A892C28EAF}"/>
              </a:ext>
            </a:extLst>
          </p:cNvPr>
          <p:cNvSpPr>
            <a:spLocks noGrp="1"/>
          </p:cNvSpPr>
          <p:nvPr>
            <p:ph type="dt" sz="half" idx="10"/>
          </p:nvPr>
        </p:nvSpPr>
        <p:spPr/>
        <p:txBody>
          <a:bodyPr/>
          <a:lstStyle/>
          <a:p>
            <a:fld id="{CEFC1599-7924-4E58-B8C7-87B1881EF2F4}" type="datetimeFigureOut">
              <a:rPr lang="da-DK" smtClean="0"/>
              <a:t>23-10-2019</a:t>
            </a:fld>
            <a:endParaRPr lang="da-DK"/>
          </a:p>
        </p:txBody>
      </p:sp>
      <p:sp>
        <p:nvSpPr>
          <p:cNvPr id="6" name="Pladsholder til sidefod 5">
            <a:extLst>
              <a:ext uri="{FF2B5EF4-FFF2-40B4-BE49-F238E27FC236}">
                <a16:creationId xmlns:a16="http://schemas.microsoft.com/office/drawing/2014/main" id="{3DC91282-6CBF-464C-A0CE-DE6F5910862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78E0DCF-6B90-4ADB-B38E-27AEA9BE6A6D}"/>
              </a:ext>
            </a:extLst>
          </p:cNvPr>
          <p:cNvSpPr>
            <a:spLocks noGrp="1"/>
          </p:cNvSpPr>
          <p:nvPr>
            <p:ph type="sldNum" sz="quarter" idx="12"/>
          </p:nvPr>
        </p:nvSpPr>
        <p:spPr/>
        <p:txBody>
          <a:bodyPr/>
          <a:lstStyle/>
          <a:p>
            <a:fld id="{D2257069-AD0E-4014-A1A6-9101880112C8}" type="slidenum">
              <a:rPr lang="da-DK" smtClean="0"/>
              <a:t>‹nr.›</a:t>
            </a:fld>
            <a:endParaRPr lang="da-DK"/>
          </a:p>
        </p:txBody>
      </p:sp>
    </p:spTree>
    <p:extLst>
      <p:ext uri="{BB962C8B-B14F-4D97-AF65-F5344CB8AC3E}">
        <p14:creationId xmlns:p14="http://schemas.microsoft.com/office/powerpoint/2010/main" val="83858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5A295786-18A2-419B-AC8F-5B7E6627D4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6C3B9B4-C49E-43DF-B53D-186FBB5FF4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FEBD305-E0AF-4ABF-9081-C36F217CA9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FC1599-7924-4E58-B8C7-87B1881EF2F4}" type="datetimeFigureOut">
              <a:rPr lang="da-DK" smtClean="0"/>
              <a:t>23-10-2019</a:t>
            </a:fld>
            <a:endParaRPr lang="da-DK"/>
          </a:p>
        </p:txBody>
      </p:sp>
      <p:sp>
        <p:nvSpPr>
          <p:cNvPr id="5" name="Pladsholder til sidefod 4">
            <a:extLst>
              <a:ext uri="{FF2B5EF4-FFF2-40B4-BE49-F238E27FC236}">
                <a16:creationId xmlns:a16="http://schemas.microsoft.com/office/drawing/2014/main" id="{79E87FD6-602C-44AD-962A-4A127B2462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0070EDC2-92A6-42F6-B946-F554D2EA44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57069-AD0E-4014-A1A6-9101880112C8}" type="slidenum">
              <a:rPr lang="da-DK" smtClean="0"/>
              <a:t>‹nr.›</a:t>
            </a:fld>
            <a:endParaRPr lang="da-DK"/>
          </a:p>
        </p:txBody>
      </p:sp>
    </p:spTree>
    <p:extLst>
      <p:ext uri="{BB962C8B-B14F-4D97-AF65-F5344CB8AC3E}">
        <p14:creationId xmlns:p14="http://schemas.microsoft.com/office/powerpoint/2010/main" val="3898996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2B6C6-D043-406F-8ED3-9645010DC6CE}"/>
              </a:ext>
            </a:extLst>
          </p:cNvPr>
          <p:cNvSpPr>
            <a:spLocks noGrp="1"/>
          </p:cNvSpPr>
          <p:nvPr>
            <p:ph type="ctrTitle"/>
          </p:nvPr>
        </p:nvSpPr>
        <p:spPr>
          <a:xfrm>
            <a:off x="1524000" y="1122363"/>
            <a:ext cx="9144000" cy="5404272"/>
          </a:xfrm>
        </p:spPr>
        <p:txBody>
          <a:bodyPr>
            <a:normAutofit fontScale="90000"/>
          </a:bodyPr>
          <a:lstStyle/>
          <a:p>
            <a:pPr algn="l"/>
            <a:r>
              <a:rPr lang="da-DK" sz="2400" u="sng" dirty="0">
                <a:latin typeface="Arial Black" panose="020B0A04020102020204" pitchFamily="34" charset="0"/>
              </a:rPr>
              <a:t>Broen til Fremtiden – </a:t>
            </a:r>
            <a:r>
              <a:rPr lang="da-DK" sz="2400" u="sng" dirty="0" err="1">
                <a:latin typeface="Arial Black" panose="020B0A04020102020204" pitchFamily="34" charset="0"/>
              </a:rPr>
              <a:t>Landbrug&amp;Fødevarer</a:t>
            </a:r>
            <a:br>
              <a:rPr lang="da-DK" sz="2400" u="sng" dirty="0">
                <a:latin typeface="Arial Black" panose="020B0A04020102020204" pitchFamily="34" charset="0"/>
              </a:rPr>
            </a:br>
            <a:br>
              <a:rPr lang="da-DK" sz="2400" u="sng" dirty="0">
                <a:latin typeface="Arial Black" panose="020B0A04020102020204" pitchFamily="34" charset="0"/>
              </a:rPr>
            </a:br>
            <a:r>
              <a:rPr lang="da-DK" sz="2400" dirty="0">
                <a:latin typeface="Arial Black" panose="020B0A04020102020204" pitchFamily="34" charset="0"/>
              </a:rPr>
              <a:t>Bekæmpelse af klimagasudslip kræver systemforandringer. </a:t>
            </a:r>
            <a:br>
              <a:rPr lang="da-DK" sz="2400" dirty="0">
                <a:latin typeface="Arial Black" panose="020B0A04020102020204" pitchFamily="34" charset="0"/>
              </a:rPr>
            </a:br>
            <a:br>
              <a:rPr lang="da-DK" sz="2400" dirty="0">
                <a:latin typeface="Arial Black" panose="020B0A04020102020204" pitchFamily="34" charset="0"/>
              </a:rPr>
            </a:br>
            <a:r>
              <a:rPr lang="da-DK" sz="2400" dirty="0">
                <a:latin typeface="Arial Black" panose="020B0A04020102020204" pitchFamily="34" charset="0"/>
              </a:rPr>
              <a:t>Åbner for nye grønne job og nye markeder for mere bæredygtige fødevarer.</a:t>
            </a:r>
            <a:br>
              <a:rPr lang="da-DK" sz="2400" dirty="0">
                <a:latin typeface="Arial Black" panose="020B0A04020102020204" pitchFamily="34" charset="0"/>
              </a:rPr>
            </a:br>
            <a:br>
              <a:rPr lang="da-DK" sz="2400" dirty="0">
                <a:latin typeface="Arial Black" panose="020B0A04020102020204" pitchFamily="34" charset="0"/>
              </a:rPr>
            </a:br>
            <a:r>
              <a:rPr lang="da-DK" sz="2400" dirty="0">
                <a:latin typeface="Arial Black" panose="020B0A04020102020204" pitchFamily="34" charset="0"/>
              </a:rPr>
              <a:t>K</a:t>
            </a:r>
            <a:r>
              <a:rPr lang="da-DK" sz="2700" dirty="0">
                <a:latin typeface="Arial Black" panose="020B0A04020102020204" pitchFamily="34" charset="0"/>
              </a:rPr>
              <a:t>ræver nye håndværksmæssige færdigheder </a:t>
            </a:r>
            <a:r>
              <a:rPr lang="el-GR" sz="2700" dirty="0">
                <a:latin typeface="Arial Black" panose="020B0A04020102020204" pitchFamily="34" charset="0"/>
                <a:cs typeface="Arial" panose="020B0604020202020204" pitchFamily="34" charset="0"/>
              </a:rPr>
              <a:t>→</a:t>
            </a:r>
            <a:r>
              <a:rPr lang="da-DK" sz="2700" dirty="0">
                <a:latin typeface="Arial Black" panose="020B0A04020102020204" pitchFamily="34" charset="0"/>
              </a:rPr>
              <a:t> kan øge den faglige stolthed og erhvervets omdømme. </a:t>
            </a:r>
            <a:br>
              <a:rPr lang="da-DK" sz="2700" dirty="0">
                <a:latin typeface="Arial Black" panose="020B0A04020102020204" pitchFamily="34" charset="0"/>
              </a:rPr>
            </a:br>
            <a:br>
              <a:rPr lang="da-DK" sz="2700" dirty="0">
                <a:latin typeface="Arial Black" panose="020B0A04020102020204" pitchFamily="34" charset="0"/>
              </a:rPr>
            </a:br>
            <a:r>
              <a:rPr lang="da-DK" sz="2700" dirty="0">
                <a:latin typeface="Arial Black" panose="020B0A04020102020204" pitchFamily="34" charset="0"/>
              </a:rPr>
              <a:t>Det samme gælder omlægning af professionelle køkkener</a:t>
            </a:r>
            <a:br>
              <a:rPr lang="da-DK" sz="2700" dirty="0">
                <a:latin typeface="Arial Black" panose="020B0A04020102020204" pitchFamily="34" charset="0"/>
              </a:rPr>
            </a:br>
            <a:br>
              <a:rPr lang="da-DK" sz="2700" dirty="0">
                <a:latin typeface="Arial Black" panose="020B0A04020102020204" pitchFamily="34" charset="0"/>
              </a:rPr>
            </a:br>
            <a:r>
              <a:rPr lang="da-DK" sz="2700" dirty="0">
                <a:latin typeface="Arial Black" panose="020B0A04020102020204" pitchFamily="34" charset="0"/>
              </a:rPr>
              <a:t>Europas mest intensive landbrug</a:t>
            </a:r>
            <a:br>
              <a:rPr lang="da-DK" sz="2700" dirty="0">
                <a:latin typeface="Arial Black" panose="020B0A04020102020204" pitchFamily="34" charset="0"/>
              </a:rPr>
            </a:br>
            <a:r>
              <a:rPr lang="da-DK" sz="2700" dirty="0">
                <a:latin typeface="Arial Black" panose="020B0A04020102020204" pitchFamily="34" charset="0"/>
              </a:rPr>
              <a:t>Landbruget står for godt 20% af Danmarks udledning af drivhusgasser (knap 30%, hvis CO2 medregnes). </a:t>
            </a:r>
            <a:br>
              <a:rPr lang="da-DK" sz="2700" dirty="0">
                <a:latin typeface="Arial Black" panose="020B0A04020102020204" pitchFamily="34" charset="0"/>
              </a:rPr>
            </a:br>
            <a:r>
              <a:rPr lang="da-DK" sz="2700" dirty="0">
                <a:latin typeface="Arial Black" panose="020B0A04020102020204" pitchFamily="34" charset="0"/>
              </a:rPr>
              <a:t>80 procent af landbrugsarealet til dyrkning af foder til husdyr</a:t>
            </a:r>
          </a:p>
        </p:txBody>
      </p:sp>
      <p:sp>
        <p:nvSpPr>
          <p:cNvPr id="3" name="Undertitel 2">
            <a:extLst>
              <a:ext uri="{FF2B5EF4-FFF2-40B4-BE49-F238E27FC236}">
                <a16:creationId xmlns:a16="http://schemas.microsoft.com/office/drawing/2014/main" id="{D597E30D-8CFE-4448-93B3-F42AF476F25E}"/>
              </a:ext>
            </a:extLst>
          </p:cNvPr>
          <p:cNvSpPr>
            <a:spLocks noGrp="1"/>
          </p:cNvSpPr>
          <p:nvPr>
            <p:ph type="subTitle" idx="1"/>
          </p:nvPr>
        </p:nvSpPr>
        <p:spPr>
          <a:xfrm>
            <a:off x="1414943" y="6630464"/>
            <a:ext cx="9144000" cy="1655762"/>
          </a:xfrm>
        </p:spPr>
        <p:txBody>
          <a:bodyPr/>
          <a:lstStyle/>
          <a:p>
            <a:endParaRPr lang="da-DK" dirty="0"/>
          </a:p>
        </p:txBody>
      </p:sp>
    </p:spTree>
    <p:extLst>
      <p:ext uri="{BB962C8B-B14F-4D97-AF65-F5344CB8AC3E}">
        <p14:creationId xmlns:p14="http://schemas.microsoft.com/office/powerpoint/2010/main" val="2465151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2B6C6-D043-406F-8ED3-9645010DC6CE}"/>
              </a:ext>
            </a:extLst>
          </p:cNvPr>
          <p:cNvSpPr>
            <a:spLocks noGrp="1"/>
          </p:cNvSpPr>
          <p:nvPr>
            <p:ph type="ctrTitle"/>
          </p:nvPr>
        </p:nvSpPr>
        <p:spPr>
          <a:xfrm>
            <a:off x="1431721" y="342914"/>
            <a:ext cx="9144000" cy="6176060"/>
          </a:xfrm>
        </p:spPr>
        <p:txBody>
          <a:bodyPr>
            <a:normAutofit/>
          </a:bodyPr>
          <a:lstStyle/>
          <a:p>
            <a:pPr algn="l"/>
            <a:r>
              <a:rPr lang="da-DK" sz="2400" dirty="0">
                <a:latin typeface="Arial Black" panose="020B0A04020102020204" pitchFamily="34" charset="0"/>
              </a:rPr>
              <a:t>Hvis hele verden spiste animalsk føde som danskerne, var én klode langt fra nok.</a:t>
            </a:r>
            <a:br>
              <a:rPr lang="da-DK" sz="2400" dirty="0">
                <a:latin typeface="Arial Black" panose="020B0A04020102020204" pitchFamily="34" charset="0"/>
              </a:rPr>
            </a:br>
            <a:r>
              <a:rPr lang="da-DK" sz="2700" dirty="0">
                <a:latin typeface="Arial Black" panose="020B0A04020102020204" pitchFamily="34" charset="0"/>
              </a:rPr>
              <a:t>Gradvist færre dyr </a:t>
            </a:r>
            <a:r>
              <a:rPr lang="da-DK" sz="2700" dirty="0">
                <a:latin typeface="Arial" panose="020B0604020202020204" pitchFamily="34" charset="0"/>
                <a:cs typeface="Arial" panose="020B0604020202020204" pitchFamily="34" charset="0"/>
              </a:rPr>
              <a:t>→</a:t>
            </a:r>
            <a:r>
              <a:rPr lang="da-DK" sz="2700" dirty="0">
                <a:latin typeface="Arial Black" panose="020B0A04020102020204" pitchFamily="34" charset="0"/>
              </a:rPr>
              <a:t> færre marker med foderproduktion </a:t>
            </a:r>
            <a:r>
              <a:rPr lang="da-DK" sz="2700" dirty="0">
                <a:latin typeface="Arial" panose="020B0604020202020204" pitchFamily="34" charset="0"/>
                <a:cs typeface="Arial" panose="020B0604020202020204" pitchFamily="34" charset="0"/>
              </a:rPr>
              <a:t>→</a:t>
            </a:r>
            <a:r>
              <a:rPr lang="da-DK" sz="2700" dirty="0">
                <a:latin typeface="Arial Black" panose="020B0A04020102020204" pitchFamily="34" charset="0"/>
              </a:rPr>
              <a:t> lavere klimabelastning</a:t>
            </a:r>
            <a:br>
              <a:rPr lang="da-DK" sz="2700" dirty="0">
                <a:latin typeface="Arial Black" panose="020B0A04020102020204" pitchFamily="34" charset="0"/>
              </a:rPr>
            </a:br>
            <a:r>
              <a:rPr lang="da-DK" sz="2700" dirty="0">
                <a:latin typeface="Arial Black" panose="020B0A04020102020204" pitchFamily="34" charset="0"/>
              </a:rPr>
              <a:t>Dansk eksport og markedsføring sigter på at få folk til at spise </a:t>
            </a:r>
            <a:r>
              <a:rPr lang="da-DK" sz="2700" i="1" dirty="0">
                <a:latin typeface="Arial Black" panose="020B0A04020102020204" pitchFamily="34" charset="0"/>
              </a:rPr>
              <a:t>mere</a:t>
            </a:r>
            <a:r>
              <a:rPr lang="da-DK" sz="2700" dirty="0">
                <a:latin typeface="Arial Black" panose="020B0A04020102020204" pitchFamily="34" charset="0"/>
              </a:rPr>
              <a:t> animalsk føde</a:t>
            </a:r>
            <a:br>
              <a:rPr lang="da-DK" sz="2700" dirty="0">
                <a:latin typeface="Arial Black" panose="020B0A04020102020204" pitchFamily="34" charset="0"/>
              </a:rPr>
            </a:br>
            <a:r>
              <a:rPr lang="da-DK" sz="2700" dirty="0">
                <a:latin typeface="Arial Black" panose="020B0A04020102020204" pitchFamily="34" charset="0"/>
              </a:rPr>
              <a:t>Vi styrer imod en traktatkrænkelsessag, fordi vi ikke kommer til at opfylde EU's vandrammedirektiv om god vandkvalitet i 2027</a:t>
            </a:r>
            <a:br>
              <a:rPr lang="da-DK" sz="2700" dirty="0">
                <a:latin typeface="Arial Black" panose="020B0A04020102020204" pitchFamily="34" charset="0"/>
              </a:rPr>
            </a:br>
            <a:r>
              <a:rPr lang="da-DK" sz="2700" dirty="0">
                <a:latin typeface="Arial Black" panose="020B0A04020102020204" pitchFamily="34" charset="0"/>
              </a:rPr>
              <a:t>For lidt organisk stof (humus) i jorden</a:t>
            </a:r>
            <a:br>
              <a:rPr lang="da-DK" sz="2700" dirty="0">
                <a:latin typeface="Arial Black" panose="020B0A04020102020204" pitchFamily="34" charset="0"/>
              </a:rPr>
            </a:br>
            <a:r>
              <a:rPr lang="da-DK" sz="2700" dirty="0">
                <a:latin typeface="Arial Black" panose="020B0A04020102020204" pitchFamily="34" charset="0"/>
              </a:rPr>
              <a:t>Luftforurening med ammoniak skader biodiversitet og sundhed</a:t>
            </a:r>
            <a:br>
              <a:rPr lang="da-DK" sz="2700" dirty="0">
                <a:latin typeface="Arial Black" panose="020B0A04020102020204" pitchFamily="34" charset="0"/>
              </a:rPr>
            </a:br>
            <a:br>
              <a:rPr lang="da-DK" sz="2700" dirty="0">
                <a:latin typeface="Arial Black" panose="020B0A04020102020204" pitchFamily="34" charset="0"/>
              </a:rPr>
            </a:br>
            <a:endParaRPr lang="da-DK" sz="2700" dirty="0">
              <a:latin typeface="Arial Black" panose="020B0A04020102020204" pitchFamily="34" charset="0"/>
            </a:endParaRPr>
          </a:p>
        </p:txBody>
      </p:sp>
      <p:sp>
        <p:nvSpPr>
          <p:cNvPr id="3" name="Undertitel 2">
            <a:extLst>
              <a:ext uri="{FF2B5EF4-FFF2-40B4-BE49-F238E27FC236}">
                <a16:creationId xmlns:a16="http://schemas.microsoft.com/office/drawing/2014/main" id="{D597E30D-8CFE-4448-93B3-F42AF476F25E}"/>
              </a:ext>
            </a:extLst>
          </p:cNvPr>
          <p:cNvSpPr>
            <a:spLocks noGrp="1"/>
          </p:cNvSpPr>
          <p:nvPr>
            <p:ph type="subTitle" idx="1"/>
          </p:nvPr>
        </p:nvSpPr>
        <p:spPr>
          <a:xfrm>
            <a:off x="2203507" y="6518974"/>
            <a:ext cx="9144000" cy="1655762"/>
          </a:xfrm>
        </p:spPr>
        <p:txBody>
          <a:bodyPr/>
          <a:lstStyle/>
          <a:p>
            <a:endParaRPr lang="da-DK"/>
          </a:p>
        </p:txBody>
      </p:sp>
    </p:spTree>
    <p:extLst>
      <p:ext uri="{BB962C8B-B14F-4D97-AF65-F5344CB8AC3E}">
        <p14:creationId xmlns:p14="http://schemas.microsoft.com/office/powerpoint/2010/main" val="4077726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2B6C6-D043-406F-8ED3-9645010DC6CE}"/>
              </a:ext>
            </a:extLst>
          </p:cNvPr>
          <p:cNvSpPr>
            <a:spLocks noGrp="1"/>
          </p:cNvSpPr>
          <p:nvPr>
            <p:ph type="ctrTitle"/>
          </p:nvPr>
        </p:nvSpPr>
        <p:spPr>
          <a:xfrm>
            <a:off x="1524000" y="2078707"/>
            <a:ext cx="9144000" cy="4716376"/>
          </a:xfrm>
        </p:spPr>
        <p:txBody>
          <a:bodyPr>
            <a:noAutofit/>
          </a:bodyPr>
          <a:lstStyle/>
          <a:p>
            <a:pPr algn="l"/>
            <a:r>
              <a:rPr lang="da-DK" sz="2400" u="sng" dirty="0">
                <a:latin typeface="Arial Black" panose="020B0A04020102020204" pitchFamily="34" charset="0"/>
              </a:rPr>
              <a:t>Løsninger:</a:t>
            </a:r>
            <a:br>
              <a:rPr lang="da-DK" sz="2400" u="sng" dirty="0">
                <a:latin typeface="Arial Black" panose="020B0A04020102020204" pitchFamily="34" charset="0"/>
              </a:rPr>
            </a:br>
            <a:r>
              <a:rPr lang="da-DK" sz="2400" dirty="0">
                <a:latin typeface="Arial Black" panose="020B0A04020102020204" pitchFamily="34" charset="0"/>
              </a:rPr>
              <a:t>Lavere klimabelastning kan kombineres med reduceret vand- og luftforurening</a:t>
            </a:r>
            <a:br>
              <a:rPr lang="da-DK" sz="2400" dirty="0">
                <a:latin typeface="Arial Black" panose="020B0A04020102020204" pitchFamily="34" charset="0"/>
              </a:rPr>
            </a:br>
            <a:r>
              <a:rPr lang="da-DK" sz="2400" dirty="0">
                <a:latin typeface="Arial Black" panose="020B0A04020102020204" pitchFamily="34" charset="0"/>
              </a:rPr>
              <a:t>Udtagning af sårbare jorde – med højt kulstofindhold</a:t>
            </a:r>
            <a:br>
              <a:rPr lang="da-DK" sz="2400" dirty="0">
                <a:latin typeface="Arial Black" panose="020B0A04020102020204" pitchFamily="34" charset="0"/>
              </a:rPr>
            </a:br>
            <a:r>
              <a:rPr lang="da-DK" sz="2400" dirty="0">
                <a:latin typeface="Arial Black" panose="020B0A04020102020204" pitchFamily="34" charset="0"/>
              </a:rPr>
              <a:t>Statslige opkøb - jordfordeling</a:t>
            </a:r>
            <a:br>
              <a:rPr lang="da-DK" sz="2400" dirty="0">
                <a:latin typeface="Arial Black" panose="020B0A04020102020204" pitchFamily="34" charset="0"/>
              </a:rPr>
            </a:br>
            <a:r>
              <a:rPr lang="da-DK" sz="2400" u="sng" dirty="0">
                <a:latin typeface="Arial Black" panose="020B0A04020102020204" pitchFamily="34" charset="0"/>
              </a:rPr>
              <a:t>I</a:t>
            </a:r>
            <a:r>
              <a:rPr lang="da-DK" sz="2400" dirty="0">
                <a:latin typeface="Arial Black" panose="020B0A04020102020204" pitchFamily="34" charset="0"/>
              </a:rPr>
              <a:t>ndividuelle klimaplaner</a:t>
            </a:r>
            <a:br>
              <a:rPr lang="da-DK" sz="2400" dirty="0">
                <a:latin typeface="Arial Black" panose="020B0A04020102020204" pitchFamily="34" charset="0"/>
              </a:rPr>
            </a:br>
            <a:r>
              <a:rPr lang="da-DK" sz="2400" dirty="0">
                <a:latin typeface="Arial Black" panose="020B0A04020102020204" pitchFamily="34" charset="0"/>
              </a:rPr>
              <a:t>Reduceret Jordbearbejdning</a:t>
            </a:r>
            <a:br>
              <a:rPr lang="da-DK" sz="2400" dirty="0">
                <a:latin typeface="Arial Black" panose="020B0A04020102020204" pitchFamily="34" charset="0"/>
              </a:rPr>
            </a:br>
            <a:r>
              <a:rPr lang="da-DK" sz="2400" dirty="0">
                <a:latin typeface="Arial Black" panose="020B0A04020102020204" pitchFamily="34" charset="0"/>
              </a:rPr>
              <a:t>Sædskifter og plantedække hele året</a:t>
            </a:r>
            <a:br>
              <a:rPr lang="da-DK" sz="2400" dirty="0">
                <a:latin typeface="Arial Black" panose="020B0A04020102020204" pitchFamily="34" charset="0"/>
              </a:rPr>
            </a:br>
            <a:r>
              <a:rPr lang="da-DK" sz="2400" dirty="0">
                <a:latin typeface="Arial Black" panose="020B0A04020102020204" pitchFamily="34" charset="0"/>
              </a:rPr>
              <a:t>Flere proteinafgrøder som ærter og hestebønner</a:t>
            </a:r>
            <a:br>
              <a:rPr lang="da-DK" sz="2400" dirty="0">
                <a:latin typeface="Arial Black" panose="020B0A04020102020204" pitchFamily="34" charset="0"/>
              </a:rPr>
            </a:br>
            <a:r>
              <a:rPr lang="da-DK" sz="2400" dirty="0">
                <a:latin typeface="Arial Black" panose="020B0A04020102020204" pitchFamily="34" charset="0"/>
              </a:rPr>
              <a:t>Mere græs </a:t>
            </a:r>
            <a:r>
              <a:rPr lang="da-DK" sz="2400" dirty="0">
                <a:latin typeface="Arial" panose="020B0604020202020204" pitchFamily="34" charset="0"/>
                <a:cs typeface="Arial" panose="020B0604020202020204" pitchFamily="34" charset="0"/>
              </a:rPr>
              <a:t>→ </a:t>
            </a:r>
            <a:r>
              <a:rPr lang="da-DK" sz="2400" dirty="0">
                <a:latin typeface="Arial Black" panose="020B0A04020102020204" pitchFamily="34" charset="0"/>
                <a:cs typeface="Arial" panose="020B0604020202020204" pitchFamily="34" charset="0"/>
              </a:rPr>
              <a:t>protein/biogas, udfasning af sojaimport</a:t>
            </a:r>
            <a:br>
              <a:rPr lang="da-DK" sz="2400" dirty="0">
                <a:latin typeface="Arial Black" panose="020B0A04020102020204" pitchFamily="34" charset="0"/>
              </a:rPr>
            </a:br>
            <a:r>
              <a:rPr lang="da-DK" sz="2400" dirty="0">
                <a:latin typeface="Arial Black" panose="020B0A04020102020204" pitchFamily="34" charset="0"/>
              </a:rPr>
              <a:t>Miljøteknologier som gylleforsuring</a:t>
            </a:r>
            <a:br>
              <a:rPr lang="da-DK" sz="2400" dirty="0">
                <a:latin typeface="Arial Black" panose="020B0A04020102020204" pitchFamily="34" charset="0"/>
              </a:rPr>
            </a:br>
            <a:r>
              <a:rPr lang="da-DK" sz="2400" b="1" dirty="0">
                <a:latin typeface="Arial Black" panose="020B0A04020102020204" pitchFamily="34" charset="0"/>
              </a:rPr>
              <a:t>Bæredygtig energiudnyttelse og biobaseret økonomi – biogas/pyrolyse (projekt Sky-</a:t>
            </a:r>
            <a:r>
              <a:rPr lang="da-DK" sz="2400" b="1" dirty="0" err="1">
                <a:latin typeface="Arial Black" panose="020B0A04020102020204" pitchFamily="34" charset="0"/>
              </a:rPr>
              <a:t>clean</a:t>
            </a:r>
            <a:r>
              <a:rPr lang="da-DK" sz="2400" b="1" dirty="0">
                <a:latin typeface="Arial Black" panose="020B0A04020102020204" pitchFamily="34" charset="0"/>
              </a:rPr>
              <a:t>)</a:t>
            </a:r>
            <a:r>
              <a:rPr lang="da-DK" sz="2400" b="1" dirty="0">
                <a:latin typeface="Arial" panose="020B0604020202020204" pitchFamily="34" charset="0"/>
                <a:cs typeface="Arial" panose="020B0604020202020204" pitchFamily="34" charset="0"/>
              </a:rPr>
              <a:t>→ </a:t>
            </a:r>
            <a:r>
              <a:rPr lang="da-DK" sz="2400" b="1" dirty="0">
                <a:latin typeface="Arial Black" panose="020B0A04020102020204" pitchFamily="34" charset="0"/>
                <a:cs typeface="Arial" panose="020B0604020202020204" pitchFamily="34" charset="0"/>
              </a:rPr>
              <a:t>vedvarende energi, bæredygtigt flybrændstof? - </a:t>
            </a:r>
            <a:r>
              <a:rPr lang="da-DK" sz="2400" dirty="0">
                <a:latin typeface="Arial Black" panose="020B0A04020102020204" pitchFamily="34" charset="0"/>
              </a:rPr>
              <a:t>kræver produktion af brint på basis af især vindkraft</a:t>
            </a:r>
            <a:br>
              <a:rPr lang="da-DK" sz="2400" b="1" dirty="0">
                <a:latin typeface="Arial Black" panose="020B0A04020102020204" pitchFamily="34" charset="0"/>
                <a:cs typeface="Arial" panose="020B0604020202020204" pitchFamily="34" charset="0"/>
              </a:rPr>
            </a:br>
            <a:r>
              <a:rPr lang="da-DK" sz="2400" b="1" dirty="0">
                <a:latin typeface="Arial Black" panose="020B0A04020102020204" pitchFamily="34" charset="0"/>
                <a:cs typeface="Arial" panose="020B0604020202020204" pitchFamily="34" charset="0"/>
              </a:rPr>
              <a:t>Kulstoflagring, fosfor-kredsløb, mindre forurening</a:t>
            </a:r>
            <a:br>
              <a:rPr lang="da-DK" sz="2400" b="1" dirty="0">
                <a:latin typeface="Arial Black" panose="020B0A04020102020204" pitchFamily="34" charset="0"/>
              </a:rPr>
            </a:br>
            <a:r>
              <a:rPr lang="da-DK" sz="2400" b="1" dirty="0">
                <a:latin typeface="Arial Black" panose="020B0A04020102020204" pitchFamily="34" charset="0"/>
              </a:rPr>
              <a:t>Mindre madspild</a:t>
            </a:r>
            <a:br>
              <a:rPr lang="da-DK" sz="2400" b="1" dirty="0">
                <a:latin typeface="Arial Black" panose="020B0A04020102020204" pitchFamily="34" charset="0"/>
              </a:rPr>
            </a:br>
            <a:r>
              <a:rPr lang="da-DK" sz="2400" b="1" dirty="0">
                <a:latin typeface="Arial Black" panose="020B0A04020102020204" pitchFamily="34" charset="0"/>
              </a:rPr>
              <a:t>Økologi: mere græs, men lavere hektarudbytte, kombineret med miljøfordele. Klima-virkemiddel?</a:t>
            </a:r>
            <a:br>
              <a:rPr lang="da-DK" sz="2400" dirty="0">
                <a:latin typeface="Arial Black" panose="020B0A04020102020204" pitchFamily="34" charset="0"/>
              </a:rPr>
            </a:br>
            <a:endParaRPr lang="da-DK" sz="2400" dirty="0">
              <a:latin typeface="Arial Black" panose="020B0A04020102020204" pitchFamily="34" charset="0"/>
            </a:endParaRPr>
          </a:p>
        </p:txBody>
      </p:sp>
      <p:sp>
        <p:nvSpPr>
          <p:cNvPr id="3" name="Undertitel 2">
            <a:extLst>
              <a:ext uri="{FF2B5EF4-FFF2-40B4-BE49-F238E27FC236}">
                <a16:creationId xmlns:a16="http://schemas.microsoft.com/office/drawing/2014/main" id="{D597E30D-8CFE-4448-93B3-F42AF476F25E}"/>
              </a:ext>
            </a:extLst>
          </p:cNvPr>
          <p:cNvSpPr>
            <a:spLocks noGrp="1"/>
          </p:cNvSpPr>
          <p:nvPr>
            <p:ph type="subTitle" idx="1"/>
          </p:nvPr>
        </p:nvSpPr>
        <p:spPr>
          <a:xfrm>
            <a:off x="1524000" y="6479462"/>
            <a:ext cx="9144000" cy="1655762"/>
          </a:xfrm>
        </p:spPr>
        <p:txBody>
          <a:bodyPr/>
          <a:lstStyle/>
          <a:p>
            <a:endParaRPr lang="da-DK"/>
          </a:p>
        </p:txBody>
      </p:sp>
    </p:spTree>
    <p:extLst>
      <p:ext uri="{BB962C8B-B14F-4D97-AF65-F5344CB8AC3E}">
        <p14:creationId xmlns:p14="http://schemas.microsoft.com/office/powerpoint/2010/main" val="461893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2B6C6-D043-406F-8ED3-9645010DC6CE}"/>
              </a:ext>
            </a:extLst>
          </p:cNvPr>
          <p:cNvSpPr>
            <a:spLocks noGrp="1"/>
          </p:cNvSpPr>
          <p:nvPr>
            <p:ph type="ctrTitle"/>
          </p:nvPr>
        </p:nvSpPr>
        <p:spPr>
          <a:xfrm>
            <a:off x="1524000" y="1122362"/>
            <a:ext cx="9144000" cy="4565373"/>
          </a:xfrm>
        </p:spPr>
        <p:txBody>
          <a:bodyPr>
            <a:normAutofit fontScale="90000"/>
          </a:bodyPr>
          <a:lstStyle/>
          <a:p>
            <a:pPr algn="l"/>
            <a:r>
              <a:rPr lang="da-DK" sz="2700">
                <a:latin typeface="Arial Black" panose="020B0A04020102020204" pitchFamily="34" charset="0"/>
              </a:rPr>
              <a:t>Omlægge offentlige </a:t>
            </a:r>
            <a:r>
              <a:rPr lang="da-DK" sz="2700" dirty="0">
                <a:latin typeface="Arial Black" panose="020B0A04020102020204" pitchFamily="34" charset="0"/>
              </a:rPr>
              <a:t>og private storkøkkener til økologi, kombineret med mindre madspild og  lavere animalsk andel</a:t>
            </a:r>
            <a:br>
              <a:rPr lang="da-DK" sz="2700" dirty="0">
                <a:latin typeface="Arial Black" panose="020B0A04020102020204" pitchFamily="34" charset="0"/>
              </a:rPr>
            </a:br>
            <a:r>
              <a:rPr lang="da-DK" sz="2700" dirty="0">
                <a:latin typeface="Arial Black" panose="020B0A04020102020204" pitchFamily="34" charset="0"/>
              </a:rPr>
              <a:t>Investere i landbrugs- og fødevareuddannelser, for at styrke kompetencer, især inden for klima- og miljøvenlig drift</a:t>
            </a:r>
            <a:br>
              <a:rPr lang="da-DK" sz="2700" dirty="0">
                <a:latin typeface="Arial Black" panose="020B0A04020102020204" pitchFamily="34" charset="0"/>
              </a:rPr>
            </a:br>
            <a:r>
              <a:rPr lang="da-DK" sz="2400" dirty="0">
                <a:latin typeface="Arial Black" panose="020B0A04020102020204" pitchFamily="34" charset="0"/>
              </a:rPr>
              <a:t>Omlægning af EU-støtte</a:t>
            </a:r>
            <a:br>
              <a:rPr lang="da-DK" sz="2400" dirty="0">
                <a:latin typeface="Arial Black" panose="020B0A04020102020204" pitchFamily="34" charset="0"/>
              </a:rPr>
            </a:br>
            <a:r>
              <a:rPr lang="da-DK" sz="2400" dirty="0">
                <a:latin typeface="Arial Black" panose="020B0A04020102020204" pitchFamily="34" charset="0"/>
              </a:rPr>
              <a:t>Klimavenlig, bæredygtige fødevarer </a:t>
            </a:r>
            <a:r>
              <a:rPr lang="da-DK" sz="2400" dirty="0">
                <a:latin typeface="Arial" panose="020B0604020202020204" pitchFamily="34" charset="0"/>
                <a:cs typeface="Arial" panose="020B0604020202020204" pitchFamily="34" charset="0"/>
              </a:rPr>
              <a:t>→ </a:t>
            </a:r>
            <a:r>
              <a:rPr lang="da-DK" sz="2400" dirty="0">
                <a:latin typeface="Arial Black" panose="020B0A04020102020204" pitchFamily="34" charset="0"/>
                <a:cs typeface="Arial" panose="020B0604020202020204" pitchFamily="34" charset="0"/>
              </a:rPr>
              <a:t>højere fødevarepriser</a:t>
            </a:r>
            <a:br>
              <a:rPr lang="da-DK" sz="2400" dirty="0">
                <a:latin typeface="Arial Black" panose="020B0A04020102020204" pitchFamily="34" charset="0"/>
                <a:cs typeface="Arial" panose="020B0604020202020204" pitchFamily="34" charset="0"/>
              </a:rPr>
            </a:br>
            <a:r>
              <a:rPr lang="da-DK" sz="2400" dirty="0">
                <a:latin typeface="Arial Black" panose="020B0A04020102020204" pitchFamily="34" charset="0"/>
                <a:cs typeface="Arial" panose="020B0604020202020204" pitchFamily="34" charset="0"/>
              </a:rPr>
              <a:t>De ikke-bæredygtige er for billige!</a:t>
            </a:r>
            <a:br>
              <a:rPr lang="da-DK" sz="2400" dirty="0">
                <a:latin typeface="Arial Black" panose="020B0A04020102020204" pitchFamily="34" charset="0"/>
                <a:cs typeface="Arial" panose="020B0604020202020204" pitchFamily="34" charset="0"/>
              </a:rPr>
            </a:br>
            <a:r>
              <a:rPr lang="da-DK" sz="2400" dirty="0">
                <a:latin typeface="Arial Black" panose="020B0A04020102020204" pitchFamily="34" charset="0"/>
                <a:cs typeface="Arial" panose="020B0604020202020204" pitchFamily="34" charset="0"/>
              </a:rPr>
              <a:t>Kødafgift, lavere moms på frugt og grønt, tilskud?</a:t>
            </a:r>
            <a:br>
              <a:rPr lang="da-DK" sz="2400" dirty="0">
                <a:latin typeface="Arial Black" panose="020B0A04020102020204" pitchFamily="34" charset="0"/>
                <a:cs typeface="Arial" panose="020B0604020202020204" pitchFamily="34" charset="0"/>
              </a:rPr>
            </a:br>
            <a:r>
              <a:rPr lang="da-DK" sz="2400" dirty="0">
                <a:latin typeface="Arial Black" panose="020B0A04020102020204" pitchFamily="34" charset="0"/>
                <a:cs typeface="Arial" panose="020B0604020202020204" pitchFamily="34" charset="0"/>
              </a:rPr>
              <a:t>Sociale kompensationer afgørende</a:t>
            </a:r>
            <a:br>
              <a:rPr lang="da-DK" sz="2400" dirty="0">
                <a:latin typeface="Arial Black" panose="020B0A04020102020204" pitchFamily="34" charset="0"/>
                <a:cs typeface="Arial" panose="020B0604020202020204" pitchFamily="34" charset="0"/>
              </a:rPr>
            </a:br>
            <a:br>
              <a:rPr lang="da-DK" sz="2400" dirty="0">
                <a:latin typeface="Arial Black" panose="020B0A04020102020204" pitchFamily="34" charset="0"/>
                <a:cs typeface="Arial" panose="020B0604020202020204" pitchFamily="34" charset="0"/>
              </a:rPr>
            </a:br>
            <a:r>
              <a:rPr lang="da-DK" sz="2400" dirty="0">
                <a:latin typeface="Arial Black" panose="020B0A04020102020204" pitchFamily="34" charset="0"/>
                <a:cs typeface="Arial" panose="020B0604020202020204" pitchFamily="34" charset="0"/>
              </a:rPr>
              <a:t>Grib mulighederne! Bæredygtighed</a:t>
            </a:r>
            <a:br>
              <a:rPr lang="da-DK" sz="2400" dirty="0">
                <a:latin typeface="Arial Black" panose="020B0A04020102020204" pitchFamily="34" charset="0"/>
                <a:cs typeface="Arial" panose="020B0604020202020204" pitchFamily="34" charset="0"/>
              </a:rPr>
            </a:br>
            <a:r>
              <a:rPr lang="da-DK" sz="2400" dirty="0">
                <a:latin typeface="Arial Black" panose="020B0A04020102020204" pitchFamily="34" charset="0"/>
                <a:cs typeface="Arial" panose="020B0604020202020204" pitchFamily="34" charset="0"/>
              </a:rPr>
              <a:t>Mere plantebaseret produktion og forbrug</a:t>
            </a:r>
            <a:endParaRPr lang="da-DK" sz="2400" dirty="0">
              <a:latin typeface="Arial Black" panose="020B0A04020102020204" pitchFamily="34" charset="0"/>
            </a:endParaRPr>
          </a:p>
        </p:txBody>
      </p:sp>
      <p:sp>
        <p:nvSpPr>
          <p:cNvPr id="3" name="Undertitel 2">
            <a:extLst>
              <a:ext uri="{FF2B5EF4-FFF2-40B4-BE49-F238E27FC236}">
                <a16:creationId xmlns:a16="http://schemas.microsoft.com/office/drawing/2014/main" id="{D597E30D-8CFE-4448-93B3-F42AF476F25E}"/>
              </a:ext>
            </a:extLst>
          </p:cNvPr>
          <p:cNvSpPr>
            <a:spLocks noGrp="1"/>
          </p:cNvSpPr>
          <p:nvPr>
            <p:ph type="subTitle" idx="1"/>
          </p:nvPr>
        </p:nvSpPr>
        <p:spPr>
          <a:xfrm flipV="1">
            <a:off x="1524000" y="5257799"/>
            <a:ext cx="9144000" cy="1470171"/>
          </a:xfrm>
        </p:spPr>
        <p:txBody>
          <a:bodyPr/>
          <a:lstStyle/>
          <a:p>
            <a:endParaRPr lang="da-DK" b="1" dirty="0"/>
          </a:p>
        </p:txBody>
      </p:sp>
    </p:spTree>
    <p:extLst>
      <p:ext uri="{BB962C8B-B14F-4D97-AF65-F5344CB8AC3E}">
        <p14:creationId xmlns:p14="http://schemas.microsoft.com/office/powerpoint/2010/main" val="273697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02B6C6-D043-406F-8ED3-9645010DC6CE}"/>
              </a:ext>
            </a:extLst>
          </p:cNvPr>
          <p:cNvSpPr>
            <a:spLocks noGrp="1"/>
          </p:cNvSpPr>
          <p:nvPr>
            <p:ph type="ctrTitle"/>
          </p:nvPr>
        </p:nvSpPr>
        <p:spPr/>
        <p:txBody>
          <a:bodyPr/>
          <a:lstStyle/>
          <a:p>
            <a:endParaRPr lang="da-DK"/>
          </a:p>
        </p:txBody>
      </p:sp>
      <p:sp>
        <p:nvSpPr>
          <p:cNvPr id="3" name="Undertitel 2">
            <a:extLst>
              <a:ext uri="{FF2B5EF4-FFF2-40B4-BE49-F238E27FC236}">
                <a16:creationId xmlns:a16="http://schemas.microsoft.com/office/drawing/2014/main" id="{D597E30D-8CFE-4448-93B3-F42AF476F25E}"/>
              </a:ext>
            </a:extLst>
          </p:cNvPr>
          <p:cNvSpPr>
            <a:spLocks noGrp="1"/>
          </p:cNvSpPr>
          <p:nvPr>
            <p:ph type="subTitle" idx="1"/>
          </p:nvPr>
        </p:nvSpPr>
        <p:spPr/>
        <p:txBody>
          <a:bodyPr/>
          <a:lstStyle/>
          <a:p>
            <a:endParaRPr lang="da-DK"/>
          </a:p>
        </p:txBody>
      </p:sp>
    </p:spTree>
    <p:extLst>
      <p:ext uri="{BB962C8B-B14F-4D97-AF65-F5344CB8AC3E}">
        <p14:creationId xmlns:p14="http://schemas.microsoft.com/office/powerpoint/2010/main" val="373133579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692675542D67C49AAA8C50948CB0583" ma:contentTypeVersion="11" ma:contentTypeDescription="Opret et nyt dokument." ma:contentTypeScope="" ma:versionID="d1360ac6764d396fe54541051735ea27">
  <xsd:schema xmlns:xsd="http://www.w3.org/2001/XMLSchema" xmlns:xs="http://www.w3.org/2001/XMLSchema" xmlns:p="http://schemas.microsoft.com/office/2006/metadata/properties" xmlns:ns3="60d97eb7-931f-4798-8370-6c4f08f17e6c" xmlns:ns4="29e531b7-1a57-47ae-bc41-8c109fb430cc" targetNamespace="http://schemas.microsoft.com/office/2006/metadata/properties" ma:root="true" ma:fieldsID="fbc171f9d55ec500c36a38f943c53c5b" ns3:_="" ns4:_="">
    <xsd:import namespace="60d97eb7-931f-4798-8370-6c4f08f17e6c"/>
    <xsd:import namespace="29e531b7-1a57-47ae-bc41-8c109fb430c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d97eb7-931f-4798-8370-6c4f08f17e6c"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description="" ma:internalName="SharedWithDetails" ma:readOnly="true">
      <xsd:simpleType>
        <xsd:restriction base="dms:Note">
          <xsd:maxLength value="255"/>
        </xsd:restriction>
      </xsd:simpleType>
    </xsd:element>
    <xsd:element name="SharingHintHash" ma:index="10" nillable="true" ma:displayName="Hashværdi for deling"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e531b7-1a57-47ae-bc41-8c109fb430c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A0D192-E8EB-4EB0-83F7-C7A77EBD16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d97eb7-931f-4798-8370-6c4f08f17e6c"/>
    <ds:schemaRef ds:uri="29e531b7-1a57-47ae-bc41-8c109fb430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16E79A-8898-4F6C-ABCD-0C13577F8EE0}">
  <ds:schemaRefs>
    <ds:schemaRef ds:uri="http://schemas.microsoft.com/sharepoint/v3/contenttype/forms"/>
  </ds:schemaRefs>
</ds:datastoreItem>
</file>

<file path=customXml/itemProps3.xml><?xml version="1.0" encoding="utf-8"?>
<ds:datastoreItem xmlns:ds="http://schemas.openxmlformats.org/officeDocument/2006/customXml" ds:itemID="{CAFCDDDB-7043-4929-A230-D6E5C468CC9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123</TotalTime>
  <Words>41</Words>
  <Application>Microsoft Office PowerPoint</Application>
  <PresentationFormat>Widescreen</PresentationFormat>
  <Paragraphs>4</Paragraphs>
  <Slides>5</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5</vt:i4>
      </vt:variant>
    </vt:vector>
  </HeadingPairs>
  <TitlesOfParts>
    <vt:vector size="10" baseType="lpstr">
      <vt:lpstr>Arial</vt:lpstr>
      <vt:lpstr>Arial Black</vt:lpstr>
      <vt:lpstr>Calibri</vt:lpstr>
      <vt:lpstr>Calibri Light</vt:lpstr>
      <vt:lpstr>Office-tema</vt:lpstr>
      <vt:lpstr>Broen til Fremtiden – Landbrug&amp;Fødevarer  Bekæmpelse af klimagasudslip kræver systemforandringer.   Åbner for nye grønne job og nye markeder for mere bæredygtige fødevarer.  Kræver nye håndværksmæssige færdigheder → kan øge den faglige stolthed og erhvervets omdømme.   Det samme gælder omlægning af professionelle køkkener  Europas mest intensive landbrug Landbruget står for godt 20% af Danmarks udledning af drivhusgasser (knap 30%, hvis CO2 medregnes).  80 procent af landbrugsarealet til dyrkning af foder til husdyr</vt:lpstr>
      <vt:lpstr>Hvis hele verden spiste animalsk føde som danskerne, var én klode langt fra nok. Gradvist færre dyr → færre marker med foderproduktion → lavere klimabelastning Dansk eksport og markedsføring sigter på at få folk til at spise mere animalsk føde Vi styrer imod en traktatkrænkelsessag, fordi vi ikke kommer til at opfylde EU's vandrammedirektiv om god vandkvalitet i 2027 For lidt organisk stof (humus) i jorden Luftforurening med ammoniak skader biodiversitet og sundhed  </vt:lpstr>
      <vt:lpstr>Løsninger: Lavere klimabelastning kan kombineres med reduceret vand- og luftforurening Udtagning af sårbare jorde – med højt kulstofindhold Statslige opkøb - jordfordeling Individuelle klimaplaner Reduceret Jordbearbejdning Sædskifter og plantedække hele året Flere proteinafgrøder som ærter og hestebønner Mere græs → protein/biogas, udfasning af sojaimport Miljøteknologier som gylleforsuring Bæredygtig energiudnyttelse og biobaseret økonomi – biogas/pyrolyse (projekt Sky-clean)→ vedvarende energi, bæredygtigt flybrændstof? - kræver produktion af brint på basis af især vindkraft Kulstoflagring, fosfor-kredsløb, mindre forurening Mindre madspild Økologi: mere græs, men lavere hektarudbytte, kombineret med miljøfordele. Klima-virkemiddel? </vt:lpstr>
      <vt:lpstr>Omlægge offentlige og private storkøkkener til økologi, kombineret med mindre madspild og  lavere animalsk andel Investere i landbrugs- og fødevareuddannelser, for at styrke kompetencer, især inden for klima- og miljøvenlig drift Omlægning af EU-støtte Klimavenlig, bæredygtige fødevarer → højere fødevarepriser De ikke-bæredygtige er for billige! Kødafgift, lavere moms på frugt og grønt, tilskud? Sociale kompensationer afgørende  Grib mulighederne! Bæredygtighed Mere plantebaseret produktion og forbrug</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Bekæmpelse af klimagasudslip kræver systemforandringer.  Åbner for nye grønne job og nye markeder for mere bæredygtige fødevarer. Kræver nye håndværksmæssige færdigheder → kan øge den faglige stolthed og erhvervets omdømme. Det samme gælder omlægning af professionelle køkkener</dc:title>
  <dc:creator>Christian Ege Jørgensen</dc:creator>
  <cp:lastModifiedBy>Christian Ege Jørgensen</cp:lastModifiedBy>
  <cp:revision>3</cp:revision>
  <dcterms:created xsi:type="dcterms:W3CDTF">2019-10-23T18:57:34Z</dcterms:created>
  <dcterms:modified xsi:type="dcterms:W3CDTF">2019-10-23T21:00:43Z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0x0101003692675542D67C49AAA8C50948CB0583</vt:lpwstr>
  </property>
</Properties>
</file>