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6"/>
  </p:notesMasterIdLst>
  <p:handoutMasterIdLst>
    <p:handoutMasterId r:id="rId17"/>
  </p:handoutMasterIdLst>
  <p:sldIdLst>
    <p:sldId id="267" r:id="rId3"/>
    <p:sldId id="269" r:id="rId4"/>
    <p:sldId id="277" r:id="rId5"/>
    <p:sldId id="270" r:id="rId6"/>
    <p:sldId id="279" r:id="rId7"/>
    <p:sldId id="273" r:id="rId8"/>
    <p:sldId id="274" r:id="rId9"/>
    <p:sldId id="271" r:id="rId10"/>
    <p:sldId id="275" r:id="rId11"/>
    <p:sldId id="276" r:id="rId12"/>
    <p:sldId id="278" r:id="rId13"/>
    <p:sldId id="272" r:id="rId14"/>
    <p:sldId id="262" r:id="rId15"/>
  </p:sldIdLst>
  <p:sldSz cx="12192000" cy="6858000"/>
  <p:notesSz cx="6858000" cy="9144000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æsentationsdias" id="{8A1499B9-8FF3-4DCC-A343-477B74C0FECA}">
          <p14:sldIdLst>
            <p14:sldId id="267"/>
            <p14:sldId id="269"/>
            <p14:sldId id="277"/>
            <p14:sldId id="270"/>
            <p14:sldId id="279"/>
            <p14:sldId id="273"/>
            <p14:sldId id="274"/>
            <p14:sldId id="271"/>
            <p14:sldId id="275"/>
            <p14:sldId id="276"/>
            <p14:sldId id="278"/>
            <p14:sldId id="272"/>
          </p14:sldIdLst>
        </p14:section>
        <p14:section name="Supergrafik" id="{E2431C46-F267-4397-808F-CBDF98848118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099" autoAdjust="0"/>
  </p:normalViewPr>
  <p:slideViewPr>
    <p:cSldViewPr>
      <p:cViewPr varScale="1">
        <p:scale>
          <a:sx n="120" d="100"/>
          <a:sy n="120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127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CBDB-E0A5-4653-800E-B2747B5F08C6}" type="datetimeFigureOut">
              <a:rPr lang="da-DK" smtClean="0"/>
              <a:t>25-10-2019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DEFF4-B6D5-41C9-B04D-2FC2523365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7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8FF86-EBB5-49C3-8EA9-1FF7B3A17EBD}" type="datetimeFigureOut">
              <a:rPr lang="da-DK" smtClean="0"/>
              <a:t>25-10-2019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D6B3-27A1-4AFC-9DFA-E99013D84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5454968" y="2854392"/>
            <a:ext cx="4320000" cy="1687128"/>
          </a:xfrm>
        </p:spPr>
        <p:txBody>
          <a:bodyPr anchor="ctr" anchorCtr="0"/>
          <a:lstStyle>
            <a:lvl1pPr>
              <a:lnSpc>
                <a:spcPts val="5400"/>
              </a:lnSpc>
              <a:defRPr sz="5400" baseline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-2040904" y="1986568"/>
            <a:ext cx="1944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Placér</a:t>
            </a:r>
            <a:r>
              <a:rPr lang="da-DK" sz="1100" baseline="0" dirty="0" smtClean="0"/>
              <a:t> supergrafik hen over billedet, når du har indsat dette, på </a:t>
            </a:r>
            <a:r>
              <a:rPr lang="da-DK" sz="1100" baseline="0" dirty="0" err="1" smtClean="0"/>
              <a:t>titeldiaset</a:t>
            </a:r>
            <a:r>
              <a:rPr lang="da-DK" sz="1100" baseline="0" dirty="0" smtClean="0"/>
              <a:t> </a:t>
            </a:r>
            <a:br>
              <a:rPr lang="da-DK" sz="1100" baseline="0" dirty="0" smtClean="0"/>
            </a:br>
            <a:r>
              <a:rPr lang="da-DK" sz="1100" baseline="0" dirty="0" smtClean="0"/>
              <a:t>(se nedenfor).</a:t>
            </a:r>
          </a:p>
          <a:p>
            <a:r>
              <a:rPr lang="da-DK" sz="1100" baseline="0" dirty="0" smtClean="0"/>
              <a:t>Supergrafikken ligger i sektionen ”Supergrafik”.</a:t>
            </a:r>
          </a:p>
          <a:p>
            <a:r>
              <a:rPr lang="da-DK" sz="1100" baseline="0" dirty="0" smtClean="0"/>
              <a:t>Du skal blot kopiere og indsætte grafikken på </a:t>
            </a:r>
            <a:r>
              <a:rPr lang="da-DK" sz="1100" baseline="0" dirty="0" err="1" smtClean="0"/>
              <a:t>titeldiaset</a:t>
            </a:r>
            <a:r>
              <a:rPr lang="da-DK" sz="1100" baseline="0" dirty="0" smtClean="0"/>
              <a:t>, så lægger det sig helt korrekt ovenpå billedet.</a:t>
            </a:r>
            <a:endParaRPr lang="da-DK" sz="1100" dirty="0"/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2"/>
          <a:srcRect l="11301" t="39517" r="40387" b="26881"/>
          <a:stretch/>
        </p:blipFill>
        <p:spPr>
          <a:xfrm>
            <a:off x="-2040903" y="3930784"/>
            <a:ext cx="1944216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Pladsholder til dato 1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20" name="Pladsholder til sli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20"/>
          </p:nvPr>
        </p:nvSpPr>
        <p:spPr>
          <a:xfrm>
            <a:off x="720000" y="1990800"/>
            <a:ext cx="4248000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2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elem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8" name="Pladsholder til indhold 2"/>
          <p:cNvSpPr>
            <a:spLocks noGrp="1"/>
          </p:cNvSpPr>
          <p:nvPr>
            <p:ph sz="quarter" idx="19" hasCustomPrompt="1"/>
          </p:nvPr>
        </p:nvSpPr>
        <p:spPr>
          <a:xfrm>
            <a:off x="720000" y="1989288"/>
            <a:ext cx="4246563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element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22" hasCustomPrompt="1"/>
          </p:nvPr>
        </p:nvSpPr>
        <p:spPr>
          <a:xfrm>
            <a:off x="5473437" y="1989288"/>
            <a:ext cx="4246563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element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5184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8" name="Pladsholder til indhold 2"/>
          <p:cNvSpPr>
            <a:spLocks noGrp="1"/>
          </p:cNvSpPr>
          <p:nvPr>
            <p:ph sz="quarter" idx="19" hasCustomPrompt="1"/>
          </p:nvPr>
        </p:nvSpPr>
        <p:spPr>
          <a:xfrm>
            <a:off x="720000" y="1989288"/>
            <a:ext cx="9000000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element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31939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44610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990800"/>
            <a:ext cx="9000000" cy="42480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000"/>
            </a:lvl1pPr>
            <a:lvl2pPr>
              <a:lnSpc>
                <a:spcPts val="3400"/>
              </a:lnSpc>
              <a:defRPr sz="3000"/>
            </a:lvl2pPr>
            <a:lvl3pPr>
              <a:lnSpc>
                <a:spcPts val="3400"/>
              </a:lnSpc>
              <a:defRPr sz="3000"/>
            </a:lvl3pPr>
            <a:lvl4pPr>
              <a:lnSpc>
                <a:spcPts val="3400"/>
              </a:lnSpc>
              <a:defRPr sz="3000"/>
            </a:lvl4pPr>
            <a:lvl5pPr>
              <a:lnSpc>
                <a:spcPts val="3400"/>
              </a:lnSpc>
              <a:defRPr sz="3000"/>
            </a:lvl5pPr>
          </a:lstStyle>
          <a:p>
            <a:pPr lvl="0"/>
            <a:r>
              <a:rPr lang="nn-NO" noProof="0" dirty="0" smtClean="0"/>
              <a:t>Tekst</a:t>
            </a:r>
          </a:p>
          <a:p>
            <a:pPr lvl="1"/>
            <a:r>
              <a:rPr lang="nn-NO" noProof="0" dirty="0" smtClean="0"/>
              <a:t>Tekst</a:t>
            </a:r>
          </a:p>
          <a:p>
            <a:pPr lvl="2"/>
            <a:r>
              <a:rPr lang="nn-NO" noProof="0" dirty="0" smtClean="0"/>
              <a:t>Tekst</a:t>
            </a:r>
          </a:p>
          <a:p>
            <a:pPr lvl="3"/>
            <a:r>
              <a:rPr lang="nn-NO" noProof="0" dirty="0" smtClean="0"/>
              <a:t>Fjerde niveau</a:t>
            </a:r>
          </a:p>
          <a:p>
            <a:pPr lvl="4"/>
            <a:r>
              <a:rPr lang="nn-NO" noProof="0" dirty="0" smtClean="0"/>
              <a:t>Femte niveau</a:t>
            </a:r>
            <a:endParaRPr lang="nn-NO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04989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990800"/>
            <a:ext cx="4248000" cy="42480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000"/>
            </a:lvl1pPr>
            <a:lvl2pPr>
              <a:lnSpc>
                <a:spcPts val="3400"/>
              </a:lnSpc>
              <a:defRPr sz="3000"/>
            </a:lvl2pPr>
            <a:lvl3pPr>
              <a:lnSpc>
                <a:spcPts val="3400"/>
              </a:lnSpc>
              <a:defRPr sz="3000"/>
            </a:lvl3pPr>
            <a:lvl4pPr>
              <a:lnSpc>
                <a:spcPts val="3400"/>
              </a:lnSpc>
              <a:defRPr sz="3000"/>
            </a:lvl4pPr>
            <a:lvl5pPr>
              <a:lnSpc>
                <a:spcPts val="3400"/>
              </a:lnSpc>
              <a:defRPr sz="3000"/>
            </a:lvl5pPr>
          </a:lstStyle>
          <a:p>
            <a:pPr lvl="0"/>
            <a:r>
              <a:rPr lang="nn-NO" noProof="0" dirty="0" smtClean="0"/>
              <a:t>Tekst</a:t>
            </a:r>
          </a:p>
          <a:p>
            <a:pPr lvl="1"/>
            <a:r>
              <a:rPr lang="nn-NO" noProof="0" dirty="0" smtClean="0"/>
              <a:t>Tekst</a:t>
            </a:r>
          </a:p>
          <a:p>
            <a:pPr lvl="2"/>
            <a:r>
              <a:rPr lang="nn-NO" noProof="0" dirty="0" smtClean="0"/>
              <a:t>Tekst</a:t>
            </a:r>
          </a:p>
          <a:p>
            <a:pPr lvl="3"/>
            <a:r>
              <a:rPr lang="nn-NO" noProof="0" dirty="0" smtClean="0"/>
              <a:t>Fjerde niveau</a:t>
            </a:r>
          </a:p>
          <a:p>
            <a:pPr lvl="4"/>
            <a:r>
              <a:rPr lang="nn-NO" noProof="0" dirty="0" smtClean="0"/>
              <a:t>Femte niveau</a:t>
            </a:r>
            <a:endParaRPr lang="nn-NO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dato 1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20" name="Pladsholder til slide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21" hasCustomPrompt="1"/>
          </p:nvPr>
        </p:nvSpPr>
        <p:spPr>
          <a:xfrm>
            <a:off x="5473437" y="1990800"/>
            <a:ext cx="4246563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element</a:t>
            </a:r>
          </a:p>
        </p:txBody>
      </p:sp>
    </p:spTree>
    <p:extLst>
      <p:ext uri="{BB962C8B-B14F-4D97-AF65-F5344CB8AC3E}">
        <p14:creationId xmlns:p14="http://schemas.microsoft.com/office/powerpoint/2010/main" val="438712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2 elem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8" name="Pladsholder til indhold 2"/>
          <p:cNvSpPr>
            <a:spLocks noGrp="1"/>
          </p:cNvSpPr>
          <p:nvPr>
            <p:ph sz="quarter" idx="22" hasCustomPrompt="1"/>
          </p:nvPr>
        </p:nvSpPr>
        <p:spPr>
          <a:xfrm>
            <a:off x="720000" y="1994916"/>
            <a:ext cx="4246563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element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23" hasCustomPrompt="1"/>
          </p:nvPr>
        </p:nvSpPr>
        <p:spPr>
          <a:xfrm>
            <a:off x="5473437" y="1946094"/>
            <a:ext cx="4246563" cy="424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 smtClean="0"/>
              <a:t>Indsæt element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7754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8" name="Pladsholder til indhold 2"/>
          <p:cNvSpPr>
            <a:spLocks noGrp="1"/>
          </p:cNvSpPr>
          <p:nvPr>
            <p:ph sz="quarter" idx="19" hasCustomPrompt="1"/>
          </p:nvPr>
        </p:nvSpPr>
        <p:spPr>
          <a:xfrm>
            <a:off x="719999" y="1989288"/>
            <a:ext cx="9000000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element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571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0188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5454968" y="2854392"/>
            <a:ext cx="4320000" cy="1687128"/>
          </a:xfrm>
        </p:spPr>
        <p:txBody>
          <a:bodyPr anchor="ctr" anchorCtr="0"/>
          <a:lstStyle>
            <a:lvl1pPr>
              <a:lnSpc>
                <a:spcPts val="5400"/>
              </a:lnSpc>
              <a:defRPr sz="5400" baseline="0"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7" name="Tekstfelt 16"/>
          <p:cNvSpPr txBox="1"/>
          <p:nvPr userDrawn="1"/>
        </p:nvSpPr>
        <p:spPr>
          <a:xfrm>
            <a:off x="-2040904" y="1986568"/>
            <a:ext cx="1944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Placér</a:t>
            </a:r>
            <a:r>
              <a:rPr lang="da-DK" sz="1100" baseline="0" dirty="0" smtClean="0"/>
              <a:t> supergrafik hen over billedet, når du har indsat dette, på </a:t>
            </a:r>
            <a:r>
              <a:rPr lang="da-DK" sz="1100" baseline="0" dirty="0" err="1" smtClean="0"/>
              <a:t>titeldiaset</a:t>
            </a:r>
            <a:r>
              <a:rPr lang="da-DK" sz="1100" baseline="0" dirty="0" smtClean="0"/>
              <a:t> </a:t>
            </a:r>
            <a:br>
              <a:rPr lang="da-DK" sz="1100" baseline="0" dirty="0" smtClean="0"/>
            </a:br>
            <a:r>
              <a:rPr lang="da-DK" sz="1100" baseline="0" dirty="0" smtClean="0"/>
              <a:t>(se nedenfor).</a:t>
            </a:r>
          </a:p>
          <a:p>
            <a:r>
              <a:rPr lang="da-DK" sz="1100" baseline="0" dirty="0" smtClean="0"/>
              <a:t>Supergrafikken ligger i sektionen ”Supergrafik”.</a:t>
            </a:r>
          </a:p>
          <a:p>
            <a:r>
              <a:rPr lang="da-DK" sz="1100" baseline="0" dirty="0" smtClean="0"/>
              <a:t>Du skal blot kopiere og indsætte grafikken på </a:t>
            </a:r>
            <a:r>
              <a:rPr lang="da-DK" sz="1100" baseline="0" dirty="0" err="1" smtClean="0"/>
              <a:t>titeldiaset</a:t>
            </a:r>
            <a:r>
              <a:rPr lang="da-DK" sz="1100" baseline="0" dirty="0" smtClean="0"/>
              <a:t>, så lægger det sig helt korrekt ovenpå billedet.</a:t>
            </a:r>
            <a:endParaRPr lang="da-DK" sz="1100" dirty="0"/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2"/>
          <a:srcRect l="11301" t="39517" r="40387" b="26881"/>
          <a:stretch/>
        </p:blipFill>
        <p:spPr>
          <a:xfrm>
            <a:off x="-2040903" y="3930784"/>
            <a:ext cx="1944216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Pladsholder til dato 1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20" name="Pladsholder til slidenumm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9" name="Pladsholder til billede 5"/>
          <p:cNvSpPr>
            <a:spLocks noGrp="1"/>
          </p:cNvSpPr>
          <p:nvPr>
            <p:ph type="pic" sz="quarter" idx="20"/>
          </p:nvPr>
        </p:nvSpPr>
        <p:spPr>
          <a:xfrm>
            <a:off x="720000" y="1990800"/>
            <a:ext cx="4248000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92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990800"/>
            <a:ext cx="9000000" cy="42480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000"/>
            </a:lvl1pPr>
            <a:lvl2pPr>
              <a:lnSpc>
                <a:spcPts val="3400"/>
              </a:lnSpc>
              <a:defRPr sz="3000"/>
            </a:lvl2pPr>
            <a:lvl3pPr>
              <a:lnSpc>
                <a:spcPts val="3400"/>
              </a:lnSpc>
              <a:defRPr sz="3000"/>
            </a:lvl3pPr>
            <a:lvl4pPr>
              <a:lnSpc>
                <a:spcPts val="3400"/>
              </a:lnSpc>
              <a:defRPr sz="3000"/>
            </a:lvl4pPr>
            <a:lvl5pPr>
              <a:lnSpc>
                <a:spcPts val="3400"/>
              </a:lnSpc>
              <a:defRPr sz="3000"/>
            </a:lvl5pPr>
          </a:lstStyle>
          <a:p>
            <a:pPr lvl="0"/>
            <a:r>
              <a:rPr lang="nn-NO" noProof="0" dirty="0" smtClean="0"/>
              <a:t>Tekst</a:t>
            </a:r>
          </a:p>
          <a:p>
            <a:pPr lvl="1"/>
            <a:r>
              <a:rPr lang="nn-NO" noProof="0" dirty="0" smtClean="0"/>
              <a:t>Tekst</a:t>
            </a:r>
          </a:p>
          <a:p>
            <a:pPr lvl="2"/>
            <a:r>
              <a:rPr lang="nn-NO" noProof="0" dirty="0" smtClean="0"/>
              <a:t>Tekst</a:t>
            </a:r>
          </a:p>
          <a:p>
            <a:pPr lvl="3"/>
            <a:r>
              <a:rPr lang="nn-NO" noProof="0" dirty="0" smtClean="0"/>
              <a:t>Fjerde niveau</a:t>
            </a:r>
          </a:p>
          <a:p>
            <a:pPr lvl="4"/>
            <a:r>
              <a:rPr lang="nn-NO" noProof="0" dirty="0" smtClean="0"/>
              <a:t>Femte niveau</a:t>
            </a:r>
            <a:endParaRPr lang="nn-NO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3694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990800"/>
            <a:ext cx="4248000" cy="42480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000"/>
            </a:lvl1pPr>
            <a:lvl2pPr>
              <a:lnSpc>
                <a:spcPts val="3400"/>
              </a:lnSpc>
              <a:defRPr sz="3000"/>
            </a:lvl2pPr>
            <a:lvl3pPr>
              <a:lnSpc>
                <a:spcPts val="3400"/>
              </a:lnSpc>
              <a:defRPr sz="3000"/>
            </a:lvl3pPr>
            <a:lvl4pPr>
              <a:lnSpc>
                <a:spcPts val="3400"/>
              </a:lnSpc>
              <a:defRPr sz="3000"/>
            </a:lvl4pPr>
            <a:lvl5pPr>
              <a:lnSpc>
                <a:spcPts val="3400"/>
              </a:lnSpc>
              <a:defRPr sz="3000"/>
            </a:lvl5pPr>
          </a:lstStyle>
          <a:p>
            <a:pPr lvl="0"/>
            <a:r>
              <a:rPr lang="nn-NO" noProof="0" dirty="0" smtClean="0"/>
              <a:t>Tekst</a:t>
            </a:r>
          </a:p>
          <a:p>
            <a:pPr lvl="1"/>
            <a:r>
              <a:rPr lang="nn-NO" noProof="0" dirty="0" smtClean="0"/>
              <a:t>Tekst</a:t>
            </a:r>
          </a:p>
          <a:p>
            <a:pPr lvl="2"/>
            <a:r>
              <a:rPr lang="nn-NO" noProof="0" dirty="0" smtClean="0"/>
              <a:t>Tekst</a:t>
            </a:r>
          </a:p>
          <a:p>
            <a:pPr lvl="3"/>
            <a:r>
              <a:rPr lang="nn-NO" noProof="0" dirty="0" smtClean="0"/>
              <a:t>Fjerde niveau</a:t>
            </a:r>
          </a:p>
          <a:p>
            <a:pPr lvl="4"/>
            <a:r>
              <a:rPr lang="nn-NO" noProof="0" dirty="0" smtClean="0"/>
              <a:t>Femte niveau</a:t>
            </a:r>
            <a:endParaRPr lang="nn-NO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</a:t>
            </a:r>
            <a:endParaRPr lang="da-DK" dirty="0"/>
          </a:p>
        </p:txBody>
      </p:sp>
      <p:sp>
        <p:nvSpPr>
          <p:cNvPr id="19" name="Pladsholder til dato 1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20" name="Pladsholder til slidenummer 1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7" name="Pladsholder til indhold 2"/>
          <p:cNvSpPr>
            <a:spLocks noGrp="1"/>
          </p:cNvSpPr>
          <p:nvPr>
            <p:ph sz="quarter" idx="21" hasCustomPrompt="1"/>
          </p:nvPr>
        </p:nvSpPr>
        <p:spPr>
          <a:xfrm>
            <a:off x="5473437" y="1990800"/>
            <a:ext cx="4246563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Indsæt element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6142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20000" y="485000"/>
            <a:ext cx="9000000" cy="12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n-NO" noProof="0" dirty="0" smtClean="0"/>
              <a:t>Titel</a:t>
            </a:r>
            <a:endParaRPr lang="nn-NO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0000" y="1988840"/>
            <a:ext cx="9000000" cy="424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n-NO" noProof="0" dirty="0" smtClean="0"/>
              <a:t>Tekst</a:t>
            </a:r>
          </a:p>
          <a:p>
            <a:pPr lvl="1"/>
            <a:r>
              <a:rPr lang="nn-NO" noProof="0" dirty="0" smtClean="0"/>
              <a:t>Tekst</a:t>
            </a:r>
          </a:p>
          <a:p>
            <a:pPr lvl="2"/>
            <a:r>
              <a:rPr lang="nn-NO" noProof="0" dirty="0" smtClean="0"/>
              <a:t>Tekst</a:t>
            </a:r>
          </a:p>
          <a:p>
            <a:pPr lvl="3"/>
            <a:r>
              <a:rPr lang="nn-NO" noProof="0" dirty="0" smtClean="0"/>
              <a:t>Tekst</a:t>
            </a:r>
          </a:p>
          <a:p>
            <a:pPr lvl="4"/>
            <a:r>
              <a:rPr lang="nn-NO" noProof="0" dirty="0" smtClean="0"/>
              <a:t>Tekst</a:t>
            </a:r>
            <a:endParaRPr lang="nn-NO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971376" y="6068094"/>
            <a:ext cx="360000" cy="252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lnSpc>
                <a:spcPts val="1440"/>
              </a:lnSpc>
              <a:defRPr sz="95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"/>
          </p:nvPr>
        </p:nvSpPr>
        <p:spPr>
          <a:xfrm>
            <a:off x="10656000" y="5787068"/>
            <a:ext cx="1152000" cy="252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lnSpc>
                <a:spcPts val="1440"/>
              </a:lnSpc>
              <a:defRPr sz="950">
                <a:solidFill>
                  <a:schemeClr val="tx1"/>
                </a:solidFill>
                <a:latin typeface="+mn-lt"/>
              </a:defRPr>
            </a:lvl1pPr>
          </a:lstStyle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10656000" y="6074354"/>
            <a:ext cx="360000" cy="239480"/>
          </a:xfrm>
          <a:prstGeom prst="rect">
            <a:avLst/>
          </a:prstGeom>
          <a:noFill/>
        </p:spPr>
        <p:txBody>
          <a:bodyPr wrap="square" lIns="0" tIns="36000" rIns="0" bIns="36000" rtlCol="0" anchor="ctr" anchorCtr="0">
            <a:spAutoFit/>
          </a:bodyPr>
          <a:lstStyle/>
          <a:p>
            <a:pPr>
              <a:lnSpc>
                <a:spcPts val="1440"/>
              </a:lnSpc>
            </a:pPr>
            <a:r>
              <a:rPr lang="da-DK" sz="950" b="1" dirty="0" smtClean="0">
                <a:solidFill>
                  <a:schemeClr val="tx1"/>
                </a:solidFill>
              </a:rPr>
              <a:t>Slide</a:t>
            </a:r>
            <a:endParaRPr lang="da-DK" sz="950" b="1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50"/>
          <a:stretch/>
        </p:blipFill>
        <p:spPr>
          <a:xfrm>
            <a:off x="10296000" y="25400"/>
            <a:ext cx="1904238" cy="1772816"/>
          </a:xfrm>
          <a:prstGeom prst="rect">
            <a:avLst/>
          </a:prstGeom>
        </p:spPr>
      </p:pic>
      <p:sp>
        <p:nvSpPr>
          <p:cNvPr id="11" name="Pladsholder til tekst 2"/>
          <p:cNvSpPr txBox="1">
            <a:spLocks/>
          </p:cNvSpPr>
          <p:nvPr userDrawn="1"/>
        </p:nvSpPr>
        <p:spPr>
          <a:xfrm>
            <a:off x="10656000" y="5111982"/>
            <a:ext cx="1152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5080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5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5207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40"/>
              </a:lnSpc>
              <a:spcBef>
                <a:spcPts val="0"/>
              </a:spcBef>
              <a:buNone/>
            </a:pPr>
            <a:r>
              <a:rPr lang="nn-NO" sz="950" dirty="0" smtClean="0"/>
              <a:t>Navn</a:t>
            </a:r>
          </a:p>
        </p:txBody>
      </p:sp>
      <p:sp>
        <p:nvSpPr>
          <p:cNvPr id="12" name="Pladsholder til tekst 2"/>
          <p:cNvSpPr txBox="1">
            <a:spLocks/>
          </p:cNvSpPr>
          <p:nvPr userDrawn="1"/>
        </p:nvSpPr>
        <p:spPr>
          <a:xfrm>
            <a:off x="10656460" y="5265108"/>
            <a:ext cx="1152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5080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5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5207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40"/>
              </a:lnSpc>
              <a:spcBef>
                <a:spcPts val="0"/>
              </a:spcBef>
              <a:buNone/>
            </a:pPr>
            <a:r>
              <a:rPr lang="nn-NO" sz="950" dirty="0" smtClean="0"/>
              <a:t>Titel</a:t>
            </a:r>
          </a:p>
        </p:txBody>
      </p:sp>
      <p:sp>
        <p:nvSpPr>
          <p:cNvPr id="13" name="Tekstfelt 12"/>
          <p:cNvSpPr txBox="1"/>
          <p:nvPr userDrawn="1"/>
        </p:nvSpPr>
        <p:spPr>
          <a:xfrm>
            <a:off x="-2040904" y="1986568"/>
            <a:ext cx="19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Åbn den overordnede master for hhv. Type</a:t>
            </a:r>
            <a:r>
              <a:rPr lang="da-DK" sz="1100" baseline="0" dirty="0" smtClean="0"/>
              <a:t> 1, positivt logo, og Type 2, negativt logo, for at tilrette ”Navn”, ”Titel” og ”Tekst” (fx ”Strategi for JA”)  i nederste højre hjørne. </a:t>
            </a:r>
          </a:p>
        </p:txBody>
      </p:sp>
      <p:sp>
        <p:nvSpPr>
          <p:cNvPr id="14" name="Pladsholder til tekst 2"/>
          <p:cNvSpPr txBox="1">
            <a:spLocks/>
          </p:cNvSpPr>
          <p:nvPr userDrawn="1"/>
        </p:nvSpPr>
        <p:spPr>
          <a:xfrm>
            <a:off x="10656000" y="5556714"/>
            <a:ext cx="1152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5080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5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5207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40"/>
              </a:lnSpc>
              <a:spcBef>
                <a:spcPts val="0"/>
              </a:spcBef>
              <a:buNone/>
            </a:pPr>
            <a:r>
              <a:rPr lang="nn-NO" sz="950" dirty="0" smtClean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09125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1" r:id="rId2"/>
    <p:sldLayoutId id="2147483666" r:id="rId3"/>
    <p:sldLayoutId id="2147483688" r:id="rId4"/>
    <p:sldLayoutId id="2147483689" r:id="rId5"/>
    <p:sldLayoutId id="2147483690" r:id="rId6"/>
  </p:sldLayoutIdLst>
  <p:hf hdr="0"/>
  <p:txStyles>
    <p:titleStyle>
      <a:lvl1pPr algn="l" defTabSz="1219170" rtl="0" eaLnBrk="1" latinLnBrk="0" hangingPunct="1">
        <a:lnSpc>
          <a:spcPts val="5400"/>
        </a:lnSpc>
        <a:spcBef>
          <a:spcPct val="0"/>
        </a:spcBef>
        <a:buNone/>
        <a:defRPr sz="54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50900" indent="-3937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0" indent="-3810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100" indent="-4064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120900" indent="-4064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6418" userDrawn="1">
          <p15:clr>
            <a:srgbClr val="F26B43"/>
          </p15:clr>
        </p15:guide>
        <p15:guide id="3" pos="446" userDrawn="1">
          <p15:clr>
            <a:srgbClr val="F26B43"/>
          </p15:clr>
        </p15:guide>
        <p15:guide id="5" orient="horz" pos="992" userDrawn="1">
          <p15:clr>
            <a:srgbClr val="F26B43"/>
          </p15:clr>
        </p15:guide>
        <p15:guide id="6" orient="horz" pos="255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pos="6125" userDrawn="1">
          <p15:clr>
            <a:srgbClr val="F26B43"/>
          </p15:clr>
        </p15:guide>
        <p15:guide id="9" pos="3432" userDrawn="1">
          <p15:clr>
            <a:srgbClr val="F26B43"/>
          </p15:clr>
        </p15:guide>
        <p15:guide id="10" pos="3130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46" y="0"/>
            <a:ext cx="1904238" cy="6858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20000" y="485000"/>
            <a:ext cx="9000000" cy="122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n-NO" noProof="0" dirty="0" smtClean="0"/>
              <a:t>Titel</a:t>
            </a:r>
            <a:endParaRPr lang="nn-NO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0000" y="1988840"/>
            <a:ext cx="9000000" cy="424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n-NO" noProof="0" dirty="0" smtClean="0"/>
              <a:t>Tekst</a:t>
            </a:r>
          </a:p>
          <a:p>
            <a:pPr lvl="1"/>
            <a:r>
              <a:rPr lang="nn-NO" noProof="0" dirty="0" smtClean="0"/>
              <a:t>Tekst</a:t>
            </a:r>
          </a:p>
          <a:p>
            <a:pPr lvl="2"/>
            <a:r>
              <a:rPr lang="nn-NO" noProof="0" dirty="0" smtClean="0"/>
              <a:t>Tekst</a:t>
            </a:r>
          </a:p>
          <a:p>
            <a:pPr lvl="3"/>
            <a:r>
              <a:rPr lang="nn-NO" noProof="0" dirty="0" smtClean="0"/>
              <a:t>Tekst</a:t>
            </a:r>
          </a:p>
          <a:p>
            <a:pPr lvl="4"/>
            <a:r>
              <a:rPr lang="nn-NO" noProof="0" dirty="0" smtClean="0"/>
              <a:t>Tekst</a:t>
            </a:r>
            <a:endParaRPr lang="nn-NO" noProof="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971376" y="6068094"/>
            <a:ext cx="360000" cy="252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lnSpc>
                <a:spcPts val="1440"/>
              </a:lnSpc>
              <a:defRPr sz="95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AB4CFF00-9E0C-435E-B382-0B69F1AA33EF}" type="slidenum">
              <a:rPr lang="nn-NO" smtClean="0"/>
              <a:pPr/>
              <a:t>‹nr.›</a:t>
            </a:fld>
            <a:endParaRPr lang="nn-NO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2"/>
          </p:nvPr>
        </p:nvSpPr>
        <p:spPr>
          <a:xfrm>
            <a:off x="10656000" y="5787068"/>
            <a:ext cx="1152000" cy="252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lnSpc>
                <a:spcPts val="1440"/>
              </a:lnSpc>
              <a:defRPr sz="950">
                <a:solidFill>
                  <a:schemeClr val="bg1"/>
                </a:solidFill>
                <a:latin typeface="+mn-lt"/>
              </a:defRPr>
            </a:lvl1pPr>
          </a:lstStyle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10656000" y="6074354"/>
            <a:ext cx="360000" cy="239480"/>
          </a:xfrm>
          <a:prstGeom prst="rect">
            <a:avLst/>
          </a:prstGeom>
          <a:noFill/>
        </p:spPr>
        <p:txBody>
          <a:bodyPr wrap="square" lIns="0" tIns="36000" rIns="0" bIns="36000" rtlCol="0" anchor="ctr" anchorCtr="0">
            <a:spAutoFit/>
          </a:bodyPr>
          <a:lstStyle/>
          <a:p>
            <a:pPr>
              <a:lnSpc>
                <a:spcPts val="1440"/>
              </a:lnSpc>
            </a:pPr>
            <a:r>
              <a:rPr lang="da-DK" sz="950" b="1" dirty="0" smtClean="0">
                <a:solidFill>
                  <a:schemeClr val="bg1"/>
                </a:solidFill>
              </a:rPr>
              <a:t>Slide</a:t>
            </a:r>
            <a:endParaRPr lang="da-DK" sz="950" b="1" dirty="0">
              <a:solidFill>
                <a:schemeClr val="bg1"/>
              </a:solidFill>
            </a:endParaRPr>
          </a:p>
        </p:txBody>
      </p:sp>
      <p:sp>
        <p:nvSpPr>
          <p:cNvPr id="11" name="Pladsholder til tekst 2"/>
          <p:cNvSpPr txBox="1">
            <a:spLocks/>
          </p:cNvSpPr>
          <p:nvPr userDrawn="1"/>
        </p:nvSpPr>
        <p:spPr>
          <a:xfrm>
            <a:off x="10656000" y="5111982"/>
            <a:ext cx="1152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5080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5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5207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40"/>
              </a:lnSpc>
              <a:spcBef>
                <a:spcPts val="0"/>
              </a:spcBef>
              <a:buNone/>
            </a:pPr>
            <a:r>
              <a:rPr lang="nn-NO" sz="950" dirty="0" smtClean="0">
                <a:solidFill>
                  <a:schemeClr val="bg1"/>
                </a:solidFill>
              </a:rPr>
              <a:t>Navn</a:t>
            </a:r>
          </a:p>
        </p:txBody>
      </p:sp>
      <p:sp>
        <p:nvSpPr>
          <p:cNvPr id="12" name="Pladsholder til tekst 2"/>
          <p:cNvSpPr txBox="1">
            <a:spLocks/>
          </p:cNvSpPr>
          <p:nvPr userDrawn="1"/>
        </p:nvSpPr>
        <p:spPr>
          <a:xfrm>
            <a:off x="10656460" y="5265108"/>
            <a:ext cx="1152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5080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5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5207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40"/>
              </a:lnSpc>
              <a:spcBef>
                <a:spcPts val="0"/>
              </a:spcBef>
              <a:buNone/>
            </a:pPr>
            <a:r>
              <a:rPr lang="nn-NO" sz="950" dirty="0" smtClean="0">
                <a:solidFill>
                  <a:schemeClr val="bg1"/>
                </a:solidFill>
              </a:rPr>
              <a:t>Titel</a:t>
            </a:r>
          </a:p>
        </p:txBody>
      </p:sp>
      <p:sp>
        <p:nvSpPr>
          <p:cNvPr id="13" name="Tekstfelt 12"/>
          <p:cNvSpPr txBox="1"/>
          <p:nvPr userDrawn="1"/>
        </p:nvSpPr>
        <p:spPr>
          <a:xfrm>
            <a:off x="-2040904" y="1986568"/>
            <a:ext cx="19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Åbn den overordnede master for hhv. Type</a:t>
            </a:r>
            <a:r>
              <a:rPr lang="da-DK" sz="1100" baseline="0" dirty="0" smtClean="0"/>
              <a:t> 1, positivt logo, og Type 2, negativt logo, for at tilrette ”Navn”, ”Titel” og ”Tekst” (fx ”Strategi for JA”)  i nederste højre hjørne. </a:t>
            </a:r>
          </a:p>
        </p:txBody>
      </p:sp>
      <p:sp>
        <p:nvSpPr>
          <p:cNvPr id="14" name="Pladsholder til tekst 2"/>
          <p:cNvSpPr txBox="1">
            <a:spLocks/>
          </p:cNvSpPr>
          <p:nvPr userDrawn="1"/>
        </p:nvSpPr>
        <p:spPr>
          <a:xfrm>
            <a:off x="10656000" y="5556714"/>
            <a:ext cx="1152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5080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75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5207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08000" algn="l" defTabSz="1219170" rtl="0" eaLnBrk="1" latinLnBrk="0" hangingPunct="1">
              <a:lnSpc>
                <a:spcPts val="44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40"/>
              </a:lnSpc>
              <a:spcBef>
                <a:spcPts val="0"/>
              </a:spcBef>
              <a:buNone/>
            </a:pPr>
            <a:r>
              <a:rPr lang="nn-NO" sz="950" dirty="0" smtClean="0">
                <a:solidFill>
                  <a:schemeClr val="bg1"/>
                </a:solidFill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9744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/>
  <p:txStyles>
    <p:titleStyle>
      <a:lvl1pPr algn="l" defTabSz="1219170" rtl="0" eaLnBrk="1" latinLnBrk="0" hangingPunct="1">
        <a:lnSpc>
          <a:spcPts val="5400"/>
        </a:lnSpc>
        <a:spcBef>
          <a:spcPct val="0"/>
        </a:spcBef>
        <a:buNone/>
        <a:defRPr sz="54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50900" indent="-3937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00" indent="-3810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100" indent="-4064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120900" indent="-406400" algn="l" defTabSz="1219170" rtl="0" eaLnBrk="1" latinLnBrk="0" hangingPunct="1">
        <a:lnSpc>
          <a:spcPts val="3400"/>
        </a:lnSpc>
        <a:spcBef>
          <a:spcPts val="8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6418">
          <p15:clr>
            <a:srgbClr val="F26B43"/>
          </p15:clr>
        </p15:guide>
        <p15:guide id="3" pos="446">
          <p15:clr>
            <a:srgbClr val="F26B43"/>
          </p15:clr>
        </p15:guide>
        <p15:guide id="5" orient="horz" pos="992">
          <p15:clr>
            <a:srgbClr val="F26B43"/>
          </p15:clr>
        </p15:guide>
        <p15:guide id="6" orient="horz" pos="255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pos="6125">
          <p15:clr>
            <a:srgbClr val="F26B43"/>
          </p15:clr>
        </p15:guide>
        <p15:guide id="9" pos="3432">
          <p15:clr>
            <a:srgbClr val="F26B43"/>
          </p15:clr>
        </p15:guide>
        <p15:guide id="10" pos="3130">
          <p15:clr>
            <a:srgbClr val="F26B43"/>
          </p15:clr>
        </p15:guide>
        <p15:guide id="11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Fremtidens fødevarer og landbrug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1</a:t>
            </a:fld>
            <a:endParaRPr lang="nn-NO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12514"/>
          <a:stretch>
            <a:fillRect/>
          </a:stretch>
        </p:blipFill>
        <p:spPr>
          <a:xfrm rot="5400000">
            <a:off x="720000" y="2564904"/>
            <a:ext cx="3673896" cy="3673896"/>
          </a:xfrm>
        </p:spPr>
      </p:pic>
    </p:spTree>
    <p:extLst>
      <p:ext uri="{BB962C8B-B14F-4D97-AF65-F5344CB8AC3E}">
        <p14:creationId xmlns:p14="http://schemas.microsoft.com/office/powerpoint/2010/main" val="42414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743800" y="1717965"/>
            <a:ext cx="5520016" cy="42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2000" dirty="0" smtClean="0">
                <a:sym typeface="Wingdings" panose="05000000000000000000" pitchFamily="2" charset="2"/>
              </a:rPr>
              <a:t>Der er flere regnskabsdilemmaer: </a:t>
            </a:r>
          </a:p>
          <a:p>
            <a:pPr>
              <a:lnSpc>
                <a:spcPct val="100000"/>
              </a:lnSpc>
            </a:pPr>
            <a:r>
              <a:rPr lang="da-DK" sz="2000" dirty="0" smtClean="0">
                <a:sym typeface="Wingdings" panose="05000000000000000000" pitchFamily="2" charset="2"/>
              </a:rPr>
              <a:t>Biomassen </a:t>
            </a:r>
            <a:r>
              <a:rPr lang="da-DK" sz="2000" dirty="0">
                <a:sym typeface="Wingdings" panose="05000000000000000000" pitchFamily="2" charset="2"/>
              </a:rPr>
              <a:t>tælles ikke med, </a:t>
            </a:r>
            <a:r>
              <a:rPr lang="da-DK" sz="2000" dirty="0" smtClean="0">
                <a:sym typeface="Wingdings" panose="05000000000000000000" pitchFamily="2" charset="2"/>
              </a:rPr>
              <a:t>skibs- </a:t>
            </a:r>
            <a:r>
              <a:rPr lang="da-DK" sz="2000" dirty="0">
                <a:sym typeface="Wingdings" panose="05000000000000000000" pitchFamily="2" charset="2"/>
              </a:rPr>
              <a:t>og flytrafik tælles ikke med, forbrug i udlandet og heller ikke ”arealeffektivitet</a:t>
            </a:r>
            <a:r>
              <a:rPr lang="da-DK" sz="2000" dirty="0" smtClean="0">
                <a:sym typeface="Wingdings" panose="05000000000000000000" pitchFamily="2" charset="2"/>
              </a:rPr>
              <a:t>”</a:t>
            </a:r>
            <a:endParaRPr lang="da-DK" sz="2000" dirty="0"/>
          </a:p>
          <a:p>
            <a:pPr>
              <a:lnSpc>
                <a:spcPct val="100000"/>
              </a:lnSpc>
            </a:pPr>
            <a:r>
              <a:rPr lang="da-DK" sz="2000" dirty="0" smtClean="0"/>
              <a:t>I den metode, som anvendes ved Aarhus universitets opgørelser over klimaaftryk regnes ”arealeffektivitet” ikke med</a:t>
            </a:r>
          </a:p>
          <a:p>
            <a:pPr>
              <a:lnSpc>
                <a:spcPct val="100000"/>
              </a:lnSpc>
            </a:pPr>
            <a:r>
              <a:rPr lang="da-DK" sz="2000" dirty="0" smtClean="0"/>
              <a:t>”En lav produktion </a:t>
            </a:r>
            <a:r>
              <a:rPr lang="da-DK" sz="2000" dirty="0" smtClean="0">
                <a:sym typeface="Wingdings" panose="05000000000000000000" pitchFamily="2" charset="2"/>
              </a:rPr>
              <a:t> stiger efterspørgsel på mad  udvidelse af landbrugsareal  tab af natur”</a:t>
            </a:r>
          </a:p>
          <a:p>
            <a:pPr>
              <a:lnSpc>
                <a:spcPct val="100000"/>
              </a:lnSpc>
            </a:pPr>
            <a:r>
              <a:rPr lang="da-DK" sz="2000" dirty="0" smtClean="0">
                <a:sym typeface="Wingdings" panose="05000000000000000000" pitchFamily="2" charset="2"/>
              </a:rPr>
              <a:t>Regnes det med har økologiske produkter et aftryk som er op til 70 % større pr. kg. produkt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Arealeffektivitet? – vi fylder for meget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10</a:t>
            </a:fld>
            <a:endParaRPr lang="nn-NO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18000" t="14740" r="22970" b="24882"/>
          <a:stretch/>
        </p:blipFill>
        <p:spPr>
          <a:xfrm>
            <a:off x="6641220" y="1122923"/>
            <a:ext cx="5184576" cy="298292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68" y="4318560"/>
            <a:ext cx="3952408" cy="1781367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320136" y="6312635"/>
            <a:ext cx="448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https://www.chalmers.se/en/departments/see/news/Pages/Organic-food-worse-for-the-climate.aspx?fbclid=IwAR2AJ87dQGWIsXr-lFTG_3wzbpEs5UcKuABVZnrkp8pRgJZDyhuFgPG7UQw</a:t>
            </a:r>
          </a:p>
        </p:txBody>
      </p:sp>
    </p:spTree>
    <p:extLst>
      <p:ext uri="{BB962C8B-B14F-4D97-AF65-F5344CB8AC3E}">
        <p14:creationId xmlns:p14="http://schemas.microsoft.com/office/powerpoint/2010/main" val="11541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720000" y="1990800"/>
            <a:ext cx="9120416" cy="4248000"/>
          </a:xfrm>
        </p:spPr>
        <p:txBody>
          <a:bodyPr/>
          <a:lstStyle/>
          <a:p>
            <a:r>
              <a:rPr lang="da-DK" dirty="0" smtClean="0"/>
              <a:t>Fin gennemgang af en række tiltag</a:t>
            </a:r>
          </a:p>
          <a:p>
            <a:r>
              <a:rPr lang="da-DK" dirty="0" smtClean="0"/>
              <a:t>Forslag til næste skridt:</a:t>
            </a:r>
          </a:p>
          <a:p>
            <a:pPr lvl="1"/>
            <a:r>
              <a:rPr lang="da-DK" dirty="0" smtClean="0"/>
              <a:t>Få proportioner </a:t>
            </a:r>
            <a:r>
              <a:rPr lang="da-DK" dirty="0" smtClean="0">
                <a:sym typeface="Wingdings" panose="05000000000000000000" pitchFamily="2" charset="2"/>
              </a:rPr>
              <a:t> </a:t>
            </a:r>
            <a:r>
              <a:rPr lang="da-DK" dirty="0" smtClean="0"/>
              <a:t>CO2 reduktionspotentiale ift. pris</a:t>
            </a:r>
            <a:endParaRPr lang="da-DK" dirty="0"/>
          </a:p>
          <a:p>
            <a:pPr lvl="1"/>
            <a:r>
              <a:rPr lang="da-DK" dirty="0" smtClean="0"/>
              <a:t>Er teknologien klar ? – kræver det forskning og investeringer?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Næste skridt for oplægget?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11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677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720000" y="1709000"/>
            <a:ext cx="10251376" cy="4888352"/>
          </a:xfrm>
        </p:spPr>
        <p:txBody>
          <a:bodyPr>
            <a:noAutofit/>
          </a:bodyPr>
          <a:lstStyle/>
          <a:p>
            <a:r>
              <a:rPr lang="da-DK" sz="2000" b="1" dirty="0" smtClean="0"/>
              <a:t>Ingen eller uafklaret forskel</a:t>
            </a:r>
          </a:p>
          <a:p>
            <a:pPr lvl="1"/>
            <a:r>
              <a:rPr lang="da-DK" sz="2000" dirty="0" err="1" smtClean="0"/>
              <a:t>Øko</a:t>
            </a:r>
            <a:r>
              <a:rPr lang="da-DK" sz="2000" dirty="0" smtClean="0"/>
              <a:t> eller konventionelt (regnes ”arealeffektivitet” ændres billedet)</a:t>
            </a:r>
          </a:p>
          <a:p>
            <a:r>
              <a:rPr lang="da-DK" sz="2000" b="1" dirty="0" smtClean="0"/>
              <a:t>Lille klima-potentiale:</a:t>
            </a:r>
          </a:p>
          <a:p>
            <a:pPr lvl="1"/>
            <a:r>
              <a:rPr lang="da-DK" sz="2000" dirty="0" smtClean="0"/>
              <a:t>Dyrkningssystemer, bioraffinering(?)</a:t>
            </a:r>
            <a:endParaRPr lang="da-DK" sz="2000" i="1" dirty="0"/>
          </a:p>
          <a:p>
            <a:r>
              <a:rPr lang="da-DK" sz="2000" b="1" dirty="0" smtClean="0"/>
              <a:t>Stort klima-potentiale</a:t>
            </a:r>
          </a:p>
          <a:p>
            <a:pPr lvl="1"/>
            <a:r>
              <a:rPr lang="da-DK" sz="2000" dirty="0" smtClean="0"/>
              <a:t>Kunstigt kød/mælk</a:t>
            </a:r>
          </a:p>
          <a:p>
            <a:pPr lvl="1"/>
            <a:r>
              <a:rPr lang="da-DK" sz="2000" dirty="0" smtClean="0"/>
              <a:t>Udtagning af lavbundsjorder (30 % af landbrugets klimabelastning eller ca. 7 af DK’s)</a:t>
            </a:r>
          </a:p>
          <a:p>
            <a:pPr lvl="1"/>
            <a:r>
              <a:rPr lang="da-DK" sz="2000" dirty="0" smtClean="0"/>
              <a:t>Teknologi (bioøkonomi, </a:t>
            </a:r>
            <a:r>
              <a:rPr lang="da-DK" sz="2000" dirty="0" err="1" smtClean="0"/>
              <a:t>SkyClean</a:t>
            </a:r>
            <a:r>
              <a:rPr lang="da-DK" sz="2000" dirty="0" smtClean="0"/>
              <a:t> (50 % potentiale), ..)</a:t>
            </a:r>
          </a:p>
          <a:p>
            <a:pPr lvl="1"/>
            <a:r>
              <a:rPr lang="da-DK" sz="2000" dirty="0" smtClean="0"/>
              <a:t>Reducere antallet af køer</a:t>
            </a:r>
            <a:endParaRPr lang="da-DK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85000"/>
            <a:ext cx="9696480" cy="1224000"/>
          </a:xfrm>
        </p:spPr>
        <p:txBody>
          <a:bodyPr/>
          <a:lstStyle/>
          <a:p>
            <a:r>
              <a:rPr lang="da-DK" sz="4400" dirty="0" smtClean="0"/>
              <a:t>CO2 reduktionspotentiale jf. Klimaråd/Universiteternes anbefalinger</a:t>
            </a:r>
            <a:endParaRPr lang="da-DK" sz="4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12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845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20000" y="1990800"/>
            <a:ext cx="4248000" cy="42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Supergrafik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10656000" y="5787068"/>
            <a:ext cx="1152000" cy="252000"/>
          </a:xfrm>
        </p:spPr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>
          <a:xfrm>
            <a:off x="10971376" y="6068094"/>
            <a:ext cx="360000" cy="252000"/>
          </a:xfrm>
        </p:spPr>
        <p:txBody>
          <a:bodyPr/>
          <a:lstStyle/>
          <a:p>
            <a:fld id="{AB4CFF00-9E0C-435E-B382-0B69F1AA33EF}" type="slidenum">
              <a:rPr lang="nn-NO" smtClean="0"/>
              <a:pPr/>
              <a:t>13</a:t>
            </a:fld>
            <a:endParaRPr lang="nn-NO" dirty="0"/>
          </a:p>
        </p:txBody>
      </p:sp>
      <p:sp>
        <p:nvSpPr>
          <p:cNvPr id="11" name="Tekstfelt 10"/>
          <p:cNvSpPr txBox="1"/>
          <p:nvPr/>
        </p:nvSpPr>
        <p:spPr>
          <a:xfrm>
            <a:off x="5447928" y="2420888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smtClean="0"/>
              <a:t>Supergrafikken </a:t>
            </a:r>
            <a:r>
              <a:rPr lang="da-DK" sz="2000" dirty="0" smtClean="0"/>
              <a:t>kan bruges til at lægge over billeder, er fx anvendt på titeldias. </a:t>
            </a:r>
          </a:p>
          <a:p>
            <a:r>
              <a:rPr lang="da-DK" sz="2000" dirty="0" smtClean="0"/>
              <a:t>Klik på grafikken, og kopier/indsæt efter ønske. </a:t>
            </a:r>
          </a:p>
          <a:p>
            <a:r>
              <a:rPr lang="da-DK" sz="2000" dirty="0" smtClean="0"/>
              <a:t>Brug supergrafikken til specielle effekter få steder, undgå overdreven brug.</a:t>
            </a: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0" y="1906081"/>
            <a:ext cx="4428000" cy="44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720000" y="1990800"/>
            <a:ext cx="9480456" cy="4606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Vi er ikke længere der, hvor verden mangler mad (1/3 er overvægtige)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Efterspørgslen(derimod)stiger og medfører tab af natur i kritiske områder, miljøproblemer og klimaforandringer – </a:t>
            </a:r>
            <a:r>
              <a:rPr lang="da-DK" b="1" dirty="0" smtClean="0"/>
              <a:t>vi fylder for meget!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Fødevaresektoren er verdens største arbejdsplads</a:t>
            </a:r>
          </a:p>
          <a:p>
            <a:pPr>
              <a:lnSpc>
                <a:spcPct val="120000"/>
              </a:lnSpc>
            </a:pPr>
            <a:endParaRPr lang="da-DK" b="1" dirty="0" smtClean="0"/>
          </a:p>
          <a:p>
            <a:pPr>
              <a:lnSpc>
                <a:spcPct val="120000"/>
              </a:lnSpc>
            </a:pPr>
            <a:r>
              <a:rPr lang="da-DK" b="1" dirty="0" smtClean="0"/>
              <a:t>Fødevaresektorens rolle: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Fremtidens landmand producerer både: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Fødevarer, energi, materialer til bygninger, kemikalier til industri (bioøkonomi)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15 % af fossile brændsler (olie, kul og gas) bliver brugt ikke brugt som energi, men som kemikalier, i materiale og m.m. i industrien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Vigtige tendenser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2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23130" y="1735827"/>
            <a:ext cx="5880056" cy="4750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2400" dirty="0" smtClean="0"/>
              <a:t>Fylder 2 % af DK’s areal eller 3-4 % af landbrugets areal</a:t>
            </a:r>
          </a:p>
          <a:p>
            <a:pPr>
              <a:lnSpc>
                <a:spcPct val="100000"/>
              </a:lnSpc>
            </a:pPr>
            <a:r>
              <a:rPr lang="da-DK" sz="2400" dirty="0" smtClean="0"/>
              <a:t>Udleder 30 % af landbrugets eller 7 % af Danmarks udledninger</a:t>
            </a:r>
          </a:p>
          <a:p>
            <a:pPr>
              <a:lnSpc>
                <a:spcPct val="100000"/>
              </a:lnSpc>
            </a:pPr>
            <a:r>
              <a:rPr lang="da-DK" sz="2400" b="1" dirty="0" smtClean="0"/>
              <a:t>Det er et problem, som vi ikke kan sidder overhørigt.</a:t>
            </a:r>
          </a:p>
          <a:p>
            <a:pPr>
              <a:lnSpc>
                <a:spcPct val="100000"/>
              </a:lnSpc>
            </a:pPr>
            <a:r>
              <a:rPr lang="da-DK" sz="2400" b="1" dirty="0" smtClean="0"/>
              <a:t>Hverken i DK eller globalt.</a:t>
            </a:r>
            <a:endParaRPr lang="da-DK" sz="2400" b="1" dirty="0"/>
          </a:p>
          <a:p>
            <a:pPr>
              <a:lnSpc>
                <a:spcPct val="100000"/>
              </a:lnSpc>
            </a:pPr>
            <a:endParaRPr lang="da-DK" sz="2400" dirty="0" smtClean="0"/>
          </a:p>
          <a:p>
            <a:pPr>
              <a:lnSpc>
                <a:spcPct val="100000"/>
              </a:lnSpc>
            </a:pPr>
            <a:r>
              <a:rPr lang="da-DK" sz="2400" dirty="0" smtClean="0"/>
              <a:t>Tal fra DK indberetning til Kyotoprotokollen</a:t>
            </a:r>
          </a:p>
          <a:p>
            <a:pPr>
              <a:lnSpc>
                <a:spcPct val="100000"/>
              </a:lnSpc>
            </a:pPr>
            <a:r>
              <a:rPr lang="da-DK" sz="2000" dirty="0" smtClean="0"/>
              <a:t>Billede: Bert </a:t>
            </a:r>
            <a:r>
              <a:rPr lang="da-DK" sz="2000" dirty="0" err="1" smtClean="0"/>
              <a:t>Wiklund</a:t>
            </a:r>
            <a:endParaRPr lang="da-DK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Lavbundsjorder – drænede moser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3</a:t>
            </a:fld>
            <a:endParaRPr lang="nn-NO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18112" t="24696" r="18115" b="22497"/>
          <a:stretch/>
        </p:blipFill>
        <p:spPr>
          <a:xfrm>
            <a:off x="7608168" y="961511"/>
            <a:ext cx="4419635" cy="205857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846" y="3215226"/>
            <a:ext cx="4517957" cy="257184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/>
          <a:srcRect l="24811" t="5995" r="26522" b="9181"/>
          <a:stretch/>
        </p:blipFill>
        <p:spPr>
          <a:xfrm>
            <a:off x="4943872" y="3729204"/>
            <a:ext cx="3191370" cy="31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720000" y="1990800"/>
            <a:ext cx="4367888" cy="4248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Man kan lave det samme – uden en ko (uden forurening)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Amerikansk tænketank forudsiger: </a:t>
            </a:r>
            <a:r>
              <a:rPr lang="da-DK" dirty="0" smtClean="0"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120000"/>
              </a:lnSpc>
            </a:pPr>
            <a:r>
              <a:rPr lang="da-DK" dirty="0" smtClean="0">
                <a:sym typeface="Wingdings" panose="05000000000000000000" pitchFamily="2" charset="2"/>
              </a:rPr>
              <a:t>Det handler faktisk ikke i første omgang om kødet, men koens produkter (valle og kasein)</a:t>
            </a:r>
          </a:p>
          <a:p>
            <a:pPr lvl="1">
              <a:lnSpc>
                <a:spcPct val="120000"/>
              </a:lnSpc>
            </a:pPr>
            <a:r>
              <a:rPr lang="da-DK" dirty="0" smtClean="0">
                <a:sym typeface="Wingdings" panose="05000000000000000000" pitchFamily="2" charset="2"/>
              </a:rPr>
              <a:t>Produceres 5 gange billigere i en tank</a:t>
            </a:r>
          </a:p>
          <a:p>
            <a:pPr>
              <a:lnSpc>
                <a:spcPct val="120000"/>
              </a:lnSpc>
            </a:pPr>
            <a:r>
              <a:rPr lang="da-DK" dirty="0" smtClean="0">
                <a:sym typeface="Wingdings" panose="05000000000000000000" pitchFamily="2" charset="2"/>
              </a:rPr>
              <a:t>Det vil ændre arbejdsmarkedet</a:t>
            </a:r>
            <a:endParaRPr lang="da-DK" dirty="0"/>
          </a:p>
          <a:p>
            <a:pPr>
              <a:lnSpc>
                <a:spcPct val="120000"/>
              </a:lnSpc>
            </a:pPr>
            <a:endParaRPr lang="da-DK" dirty="0" smtClean="0"/>
          </a:p>
          <a:p>
            <a:pPr>
              <a:lnSpc>
                <a:spcPct val="120000"/>
              </a:lnSpc>
            </a:pPr>
            <a:r>
              <a:rPr lang="da-DK" b="1" dirty="0" smtClean="0"/>
              <a:t>Potentialet er kæmpe, hvis det bruges til at frigive arealer til skovrejsning!!</a:t>
            </a:r>
          </a:p>
          <a:p>
            <a:pPr>
              <a:lnSpc>
                <a:spcPct val="120000"/>
              </a:lnSpc>
            </a:pPr>
            <a:r>
              <a:rPr lang="da-DK" b="1" dirty="0" smtClean="0"/>
              <a:t>(får os til at fylde mindre!!!)</a:t>
            </a:r>
            <a:endParaRPr lang="da-DK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Fake</a:t>
            </a:r>
            <a:r>
              <a:rPr lang="da-DK" dirty="0" smtClean="0"/>
              <a:t> kød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4</a:t>
            </a:fld>
            <a:endParaRPr lang="nn-NO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28670" t="41556" r="19724" b="5776"/>
          <a:stretch/>
        </p:blipFill>
        <p:spPr>
          <a:xfrm>
            <a:off x="5303940" y="2055185"/>
            <a:ext cx="6514270" cy="37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Ja – som privatperson skal vi gå mod en kost med mindre animalsk andel og en større plantebaseret andel (nogle typer kød har meget lavt aftryk: Kylling, muslinger, insekter.. )</a:t>
            </a:r>
          </a:p>
          <a:p>
            <a:pPr>
              <a:lnSpc>
                <a:spcPct val="120000"/>
              </a:lnSpc>
            </a:pPr>
            <a:endParaRPr lang="da-DK" dirty="0" smtClean="0"/>
          </a:p>
          <a:p>
            <a:pPr>
              <a:lnSpc>
                <a:spcPct val="120000"/>
              </a:lnSpc>
            </a:pPr>
            <a:r>
              <a:rPr lang="da-DK" dirty="0" smtClean="0"/>
              <a:t>En del af svine og kvægproducenter kan omstille til plantebaseret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Men langt fra alle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Markedet for plantebaserede fødevarer vil meget hurtigt mættes, da der skal få landmænd til at producere grøntsager nok</a:t>
            </a:r>
          </a:p>
          <a:p>
            <a:pPr lvl="2">
              <a:lnSpc>
                <a:spcPct val="120000"/>
              </a:lnSpc>
            </a:pPr>
            <a:r>
              <a:rPr lang="da-DK" dirty="0" smtClean="0"/>
              <a:t>Det er ikke ”bare” en mulighed for alle at omstille til plantebaseret fødevareproduktion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Plantebaseret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5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7527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5159896" y="332656"/>
            <a:ext cx="5112568" cy="2232248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Bioraffinering – bedre og bredere udnyttelse af ressourcerne </a:t>
            </a:r>
          </a:p>
          <a:p>
            <a:r>
              <a:rPr lang="da-DK" dirty="0" smtClean="0"/>
              <a:t>Ikke om at dyrke 1. generation energiafgrøder 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Bioøkonomi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6</a:t>
            </a:fld>
            <a:endParaRPr lang="nn-NO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15559" t="29877" r="15281" b="9690"/>
          <a:stretch/>
        </p:blipFill>
        <p:spPr>
          <a:xfrm>
            <a:off x="839416" y="2215564"/>
            <a:ext cx="9217024" cy="45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720000" y="1709000"/>
            <a:ext cx="7176200" cy="4248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 err="1" smtClean="0"/>
              <a:t>Electrofuels</a:t>
            </a:r>
            <a:r>
              <a:rPr lang="da-DK" dirty="0" smtClean="0"/>
              <a:t> = CO2(fx fra biogas) + strøm 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”</a:t>
            </a:r>
            <a:r>
              <a:rPr lang="da-DK" dirty="0" err="1" smtClean="0"/>
              <a:t>SkyClean</a:t>
            </a:r>
            <a:r>
              <a:rPr lang="da-DK" dirty="0" smtClean="0"/>
              <a:t>” (L&amp;F, Siemens </a:t>
            </a:r>
            <a:r>
              <a:rPr lang="da-DK" dirty="0" err="1" smtClean="0"/>
              <a:t>Gamesa</a:t>
            </a:r>
            <a:r>
              <a:rPr lang="da-DK" dirty="0" smtClean="0"/>
              <a:t>, DTU) – AU vurderer at landbruget kan </a:t>
            </a:r>
            <a:r>
              <a:rPr lang="da-DK" b="1" dirty="0" smtClean="0"/>
              <a:t>reducerer drivhusgas med 50 % med teknologien</a:t>
            </a:r>
            <a:r>
              <a:rPr lang="da-DK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”10 mio. tons planen” rapport fra KU og AU fra 2012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b="1" dirty="0"/>
              <a:t>(ca. 20 % af vores naturgasforbrug og 30-50 % af vores benzin og </a:t>
            </a:r>
            <a:r>
              <a:rPr lang="da-DK" b="1" dirty="0" smtClean="0"/>
              <a:t>dieselforbrug – uden at udvide arealerne eller sænke fødevareproduktionen)</a:t>
            </a:r>
            <a:endParaRPr lang="da-DK" b="1" dirty="0"/>
          </a:p>
          <a:p>
            <a:pPr>
              <a:lnSpc>
                <a:spcPct val="120000"/>
              </a:lnSpc>
            </a:pPr>
            <a:r>
              <a:rPr lang="da-DK" dirty="0" smtClean="0"/>
              <a:t>Dobbelt </a:t>
            </a:r>
            <a:r>
              <a:rPr lang="da-DK" dirty="0" err="1" smtClean="0"/>
              <a:t>bundlinie</a:t>
            </a:r>
            <a:r>
              <a:rPr lang="da-DK" dirty="0" smtClean="0"/>
              <a:t>:</a:t>
            </a:r>
          </a:p>
          <a:p>
            <a:pPr lvl="1">
              <a:lnSpc>
                <a:spcPct val="120000"/>
              </a:lnSpc>
            </a:pPr>
            <a:r>
              <a:rPr lang="da-DK" dirty="0" smtClean="0"/>
              <a:t>Skaber grøn energi + sænker landbrugets klimabelastning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Bioøkonomi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7</a:t>
            </a:fld>
            <a:endParaRPr lang="nn-NO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23845" t="9117" r="26067" b="37687"/>
          <a:stretch/>
        </p:blipFill>
        <p:spPr>
          <a:xfrm>
            <a:off x="7840340" y="188640"/>
            <a:ext cx="4339264" cy="259228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29498" t="10218" r="30276" b="16681"/>
          <a:stretch/>
        </p:blipFill>
        <p:spPr>
          <a:xfrm>
            <a:off x="8144828" y="2790945"/>
            <a:ext cx="3663172" cy="37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720000" y="1990800"/>
            <a:ext cx="5592024" cy="4534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a-DK" dirty="0" smtClean="0"/>
              <a:t>”</a:t>
            </a:r>
            <a:r>
              <a:rPr lang="da-DK" dirty="0" err="1" smtClean="0"/>
              <a:t>Conservation</a:t>
            </a:r>
            <a:r>
              <a:rPr lang="da-DK" dirty="0" smtClean="0"/>
              <a:t> </a:t>
            </a:r>
            <a:r>
              <a:rPr lang="da-DK" dirty="0" err="1" smtClean="0"/>
              <a:t>agriculture</a:t>
            </a:r>
            <a:r>
              <a:rPr lang="da-DK" dirty="0" smtClean="0"/>
              <a:t>” og </a:t>
            </a:r>
            <a:r>
              <a:rPr lang="da-DK" dirty="0" err="1" smtClean="0"/>
              <a:t>agroøkologiske</a:t>
            </a:r>
            <a:r>
              <a:rPr lang="da-DK" dirty="0" smtClean="0"/>
              <a:t> principper</a:t>
            </a:r>
          </a:p>
          <a:p>
            <a:pPr>
              <a:lnSpc>
                <a:spcPct val="120000"/>
              </a:lnSpc>
            </a:pPr>
            <a:r>
              <a:rPr lang="da-DK" dirty="0" smtClean="0"/>
              <a:t>Plov kan undlades, når man kan bruge </a:t>
            </a:r>
            <a:r>
              <a:rPr lang="da-DK" dirty="0" err="1" smtClean="0"/>
              <a:t>glyfosat</a:t>
            </a:r>
            <a:endParaRPr lang="da-DK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a-DK" dirty="0" smtClean="0">
                <a:sym typeface="Wingdings" panose="05000000000000000000" pitchFamily="2" charset="2"/>
              </a:rPr>
              <a:t></a:t>
            </a:r>
            <a:endParaRPr lang="da-DK" dirty="0">
              <a:sym typeface="Wingdings" panose="05000000000000000000" pitchFamily="2" charset="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smtClean="0">
                <a:sym typeface="Wingdings" panose="05000000000000000000" pitchFamily="2" charset="2"/>
              </a:rPr>
              <a:t>1/3 diesel sparet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smtClean="0">
                <a:sym typeface="Wingdings" panose="05000000000000000000" pitchFamily="2" charset="2"/>
              </a:rPr>
              <a:t>1/3 tid sparet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smtClean="0">
                <a:sym typeface="Wingdings" panose="05000000000000000000" pitchFamily="2" charset="2"/>
              </a:rPr>
              <a:t>Mere biodiversitet end i pløjede jorder (både </a:t>
            </a:r>
            <a:r>
              <a:rPr lang="da-DK" dirty="0" err="1" smtClean="0">
                <a:sym typeface="Wingdings" panose="05000000000000000000" pitchFamily="2" charset="2"/>
              </a:rPr>
              <a:t>øko</a:t>
            </a:r>
            <a:r>
              <a:rPr lang="da-DK" dirty="0" smtClean="0">
                <a:sym typeface="Wingdings" panose="05000000000000000000" pitchFamily="2" charset="2"/>
              </a:rPr>
              <a:t> og </a:t>
            </a:r>
            <a:r>
              <a:rPr lang="da-DK" dirty="0" err="1" smtClean="0">
                <a:sym typeface="Wingdings" panose="05000000000000000000" pitchFamily="2" charset="2"/>
              </a:rPr>
              <a:t>konv</a:t>
            </a:r>
            <a:r>
              <a:rPr lang="da-DK" dirty="0" smtClean="0">
                <a:sym typeface="Wingdings" panose="05000000000000000000" pitchFamily="2" charset="2"/>
              </a:rPr>
              <a:t>.)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smtClean="0">
                <a:sym typeface="Wingdings" panose="05000000000000000000" pitchFamily="2" charset="2"/>
              </a:rPr>
              <a:t>Ca. samme forbrug af pesticider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dirty="0" smtClean="0">
                <a:sym typeface="Wingdings" panose="05000000000000000000" pitchFamily="2" charset="2"/>
              </a:rPr>
              <a:t>Ca. samme udbytte</a:t>
            </a:r>
          </a:p>
          <a:p>
            <a:endParaRPr lang="da-DK" dirty="0" smtClean="0">
              <a:sym typeface="Wingdings" panose="05000000000000000000" pitchFamily="2" charset="2"/>
            </a:endParaRP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Nye dyrkningssystemer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8</a:t>
            </a:fld>
            <a:endParaRPr lang="nn-NO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16696" t="24783" r="34182" b="19752"/>
          <a:stretch/>
        </p:blipFill>
        <p:spPr>
          <a:xfrm>
            <a:off x="6704033" y="2494620"/>
            <a:ext cx="51018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263352" y="1730096"/>
            <a:ext cx="7056784" cy="4744336"/>
          </a:xfrm>
        </p:spPr>
        <p:txBody>
          <a:bodyPr>
            <a:normAutofit fontScale="32500" lnSpcReduction="20000"/>
          </a:bodyPr>
          <a:lstStyle/>
          <a:p>
            <a:r>
              <a:rPr lang="da-DK" sz="7400" b="1" dirty="0"/>
              <a:t>Man blander på sortsniveau</a:t>
            </a:r>
          </a:p>
          <a:p>
            <a:pPr lvl="1">
              <a:lnSpc>
                <a:spcPct val="120000"/>
              </a:lnSpc>
            </a:pPr>
            <a:r>
              <a:rPr lang="da-DK" sz="5600" dirty="0"/>
              <a:t>Højere udbytte og mindre sygdom </a:t>
            </a:r>
            <a:endParaRPr lang="da-DK" sz="5600" dirty="0" smtClean="0"/>
          </a:p>
          <a:p>
            <a:pPr lvl="1">
              <a:lnSpc>
                <a:spcPct val="120000"/>
              </a:lnSpc>
            </a:pPr>
            <a:r>
              <a:rPr lang="da-DK" sz="5600" dirty="0" smtClean="0"/>
              <a:t>Potentielt færre </a:t>
            </a:r>
            <a:r>
              <a:rPr lang="da-DK" sz="5600" dirty="0"/>
              <a:t>fungicider og </a:t>
            </a:r>
            <a:r>
              <a:rPr lang="da-DK" sz="5600" dirty="0" smtClean="0"/>
              <a:t>mere robust system</a:t>
            </a:r>
          </a:p>
          <a:p>
            <a:pPr lvl="1">
              <a:lnSpc>
                <a:spcPct val="120000"/>
              </a:lnSpc>
            </a:pPr>
            <a:r>
              <a:rPr lang="da-DK" sz="5600" dirty="0" smtClean="0"/>
              <a:t>Få </a:t>
            </a:r>
            <a:r>
              <a:rPr lang="da-DK" sz="5600" dirty="0"/>
              <a:t>praktiske </a:t>
            </a:r>
            <a:r>
              <a:rPr lang="da-DK" sz="5600" dirty="0" smtClean="0"/>
              <a:t>barrierer - </a:t>
            </a:r>
            <a:r>
              <a:rPr lang="da-DK" sz="5600" dirty="0"/>
              <a:t>mest kulturel og </a:t>
            </a:r>
            <a:r>
              <a:rPr lang="da-DK" sz="5600" dirty="0" smtClean="0"/>
              <a:t>juridisk (Kilde: Rose Kristoffersen, </a:t>
            </a:r>
            <a:r>
              <a:rPr lang="da-DK" sz="5600" dirty="0" err="1" smtClean="0"/>
              <a:t>Ph.D.</a:t>
            </a:r>
            <a:r>
              <a:rPr lang="da-DK" sz="5600" dirty="0" smtClean="0"/>
              <a:t> Aarhus Uni)</a:t>
            </a:r>
            <a:endParaRPr lang="da-DK" sz="5600" dirty="0"/>
          </a:p>
          <a:p>
            <a:r>
              <a:rPr lang="da-DK" sz="7400" b="1" dirty="0" smtClean="0"/>
              <a:t>Man </a:t>
            </a:r>
            <a:r>
              <a:rPr lang="da-DK" sz="7400" b="1" dirty="0"/>
              <a:t>blander på </a:t>
            </a:r>
            <a:r>
              <a:rPr lang="da-DK" sz="7400" b="1" dirty="0" smtClean="0"/>
              <a:t>artsniveau (fx hvede og bønner)</a:t>
            </a:r>
            <a:endParaRPr lang="da-DK" sz="7400" b="1" dirty="0"/>
          </a:p>
          <a:p>
            <a:pPr lvl="1">
              <a:lnSpc>
                <a:spcPct val="120000"/>
              </a:lnSpc>
            </a:pPr>
            <a:r>
              <a:rPr lang="da-DK" sz="5600" dirty="0" smtClean="0"/>
              <a:t>Udbyttestabilitet</a:t>
            </a:r>
          </a:p>
          <a:p>
            <a:pPr lvl="1">
              <a:lnSpc>
                <a:spcPct val="120000"/>
              </a:lnSpc>
            </a:pPr>
            <a:r>
              <a:rPr lang="da-DK" sz="5600" dirty="0"/>
              <a:t>K</a:t>
            </a:r>
            <a:r>
              <a:rPr lang="da-DK" sz="5600" dirty="0" smtClean="0"/>
              <a:t>onkurrenceevne </a:t>
            </a:r>
            <a:r>
              <a:rPr lang="da-DK" sz="5600" dirty="0"/>
              <a:t>overfor </a:t>
            </a:r>
            <a:r>
              <a:rPr lang="da-DK" sz="5600" dirty="0" smtClean="0"/>
              <a:t>ukrudt</a:t>
            </a:r>
          </a:p>
          <a:p>
            <a:pPr lvl="1">
              <a:lnSpc>
                <a:spcPct val="120000"/>
              </a:lnSpc>
            </a:pPr>
            <a:r>
              <a:rPr lang="da-DK" sz="5600" dirty="0" smtClean="0"/>
              <a:t>Reduceret </a:t>
            </a:r>
            <a:r>
              <a:rPr lang="da-DK" sz="5600" dirty="0"/>
              <a:t>behov for bekæmpelse af sygdomme og </a:t>
            </a:r>
            <a:r>
              <a:rPr lang="da-DK" sz="5600" dirty="0" smtClean="0"/>
              <a:t>skadedyr (kilde: Henrik </a:t>
            </a:r>
            <a:r>
              <a:rPr lang="da-DK" sz="5600" dirty="0" err="1" smtClean="0"/>
              <a:t>Hauggard</a:t>
            </a:r>
            <a:r>
              <a:rPr lang="da-DK" sz="5600" dirty="0" smtClean="0"/>
              <a:t>, prof., og Ane Kirstine Aare </a:t>
            </a:r>
            <a:r>
              <a:rPr lang="da-DK" sz="5600" dirty="0" err="1" smtClean="0"/>
              <a:t>Ph.D.</a:t>
            </a:r>
            <a:r>
              <a:rPr lang="da-DK" sz="5600" dirty="0" smtClean="0"/>
              <a:t> ved RUC)</a:t>
            </a:r>
            <a:endParaRPr lang="da-DK" sz="4800" dirty="0"/>
          </a:p>
          <a:p>
            <a:pPr marL="457200" lvl="1" indent="0">
              <a:buNone/>
            </a:pPr>
            <a:endParaRPr lang="da-DK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Sortsblandinger og artsblandinger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2E644-4349-4492-844D-D32107B4E932}" type="datetime3">
              <a:rPr lang="da-DK" smtClean="0"/>
              <a:pPr/>
              <a:t>25.10.2019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4CFF00-9E0C-435E-B382-0B69F1AA33EF}" type="slidenum">
              <a:rPr lang="nn-NO" smtClean="0"/>
              <a:pPr/>
              <a:t>9</a:t>
            </a:fld>
            <a:endParaRPr lang="nn-NO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l="24087" t="34038" r="6624" b="37448"/>
          <a:stretch/>
        </p:blipFill>
        <p:spPr>
          <a:xfrm>
            <a:off x="5220000" y="1236245"/>
            <a:ext cx="6480720" cy="1500167"/>
          </a:xfrm>
          <a:prstGeom prst="rect">
            <a:avLst/>
          </a:prstGeom>
        </p:spPr>
      </p:pic>
      <p:pic>
        <p:nvPicPr>
          <p:cNvPr id="7" name="Picture 6" descr="https://www.researchgate.net/profile/Eric_Justes/publication/274891192/figure/fig2/AS:294965210042373@1447336594564/Fig-2-Durum-wheat-winter-faba-bean-intercrop-in-organic-farm-field-South-of-Fr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851" y="3501008"/>
            <a:ext cx="4660744" cy="31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" descr="Logo.ReMIX-150pp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5761348"/>
            <a:ext cx="1933342" cy="8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ype 1, positivt logo">
  <a:themeElements>
    <a:clrScheme name="JA">
      <a:dk1>
        <a:srgbClr val="000000"/>
      </a:dk1>
      <a:lt1>
        <a:sysClr val="window" lastClr="FFFFFF"/>
      </a:lt1>
      <a:dk2>
        <a:srgbClr val="DE757D"/>
      </a:dk2>
      <a:lt2>
        <a:srgbClr val="69C0AC"/>
      </a:lt2>
      <a:accent1>
        <a:srgbClr val="DE757D"/>
      </a:accent1>
      <a:accent2>
        <a:srgbClr val="F0B150"/>
      </a:accent2>
      <a:accent3>
        <a:srgbClr val="53ADDB"/>
      </a:accent3>
      <a:accent4>
        <a:srgbClr val="3C6F9C"/>
      </a:accent4>
      <a:accent5>
        <a:srgbClr val="E1BCBC"/>
      </a:accent5>
      <a:accent6>
        <a:srgbClr val="F0D7AC"/>
      </a:accent6>
      <a:hlink>
        <a:srgbClr val="3C6F9C"/>
      </a:hlink>
      <a:folHlink>
        <a:srgbClr val="53ADDB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_Præsentation.potx" id="{0A49515A-7C89-4340-A957-191BB3DCFF75}" vid="{047E4121-EDE2-4B67-8E99-05FF26D194A5}"/>
    </a:ext>
  </a:extLst>
</a:theme>
</file>

<file path=ppt/theme/theme2.xml><?xml version="1.0" encoding="utf-8"?>
<a:theme xmlns:a="http://schemas.openxmlformats.org/drawingml/2006/main" name="Type 2, negativt logo">
  <a:themeElements>
    <a:clrScheme name="JA">
      <a:dk1>
        <a:srgbClr val="000000"/>
      </a:dk1>
      <a:lt1>
        <a:sysClr val="window" lastClr="FFFFFF"/>
      </a:lt1>
      <a:dk2>
        <a:srgbClr val="DE757D"/>
      </a:dk2>
      <a:lt2>
        <a:srgbClr val="69C0AC"/>
      </a:lt2>
      <a:accent1>
        <a:srgbClr val="DE757D"/>
      </a:accent1>
      <a:accent2>
        <a:srgbClr val="F0B150"/>
      </a:accent2>
      <a:accent3>
        <a:srgbClr val="53ADDB"/>
      </a:accent3>
      <a:accent4>
        <a:srgbClr val="3C6F9C"/>
      </a:accent4>
      <a:accent5>
        <a:srgbClr val="E1BCBC"/>
      </a:accent5>
      <a:accent6>
        <a:srgbClr val="F0D7AC"/>
      </a:accent6>
      <a:hlink>
        <a:srgbClr val="3C6F9C"/>
      </a:hlink>
      <a:folHlink>
        <a:srgbClr val="53ADDB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_Præsentation.potx" id="{0A49515A-7C89-4340-A957-191BB3DCFF75}" vid="{C1C2AF3C-3CD5-4AC4-84F3-0B609274C044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 præsentation Broen til fremtiden</Template>
  <TotalTime>485</TotalTime>
  <Words>784</Words>
  <Application>Microsoft Office PowerPoint</Application>
  <PresentationFormat>Widescreen</PresentationFormat>
  <Paragraphs>116</Paragraphs>
  <Slides>13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Type 1, positivt logo</vt:lpstr>
      <vt:lpstr>Type 2, negativt logo</vt:lpstr>
      <vt:lpstr>Fremtidens fødevarer og landbrug</vt:lpstr>
      <vt:lpstr>Vigtige tendenser</vt:lpstr>
      <vt:lpstr>Lavbundsjorder – drænede moser</vt:lpstr>
      <vt:lpstr>Fake kød</vt:lpstr>
      <vt:lpstr>Plantebaseret</vt:lpstr>
      <vt:lpstr>Bioøkonomi</vt:lpstr>
      <vt:lpstr>Bioøkonomi</vt:lpstr>
      <vt:lpstr>Nye dyrkningssystemer</vt:lpstr>
      <vt:lpstr>Sortsblandinger og artsblandinger</vt:lpstr>
      <vt:lpstr>Arealeffektivitet? – vi fylder for meget</vt:lpstr>
      <vt:lpstr>Næste skridt for oplægget?</vt:lpstr>
      <vt:lpstr>CO2 reduktionspotentiale jf. Klimaråd/Universiteternes anbefalinger</vt:lpstr>
      <vt:lpstr>Supergrafik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Fremtidens fødevarer og landbrug</dc:title>
  <dc:creator>Jacob Neergaard</dc:creator>
  <cp:lastModifiedBy>Jacob Neergaard</cp:lastModifiedBy>
  <cp:revision>32</cp:revision>
  <dcterms:created xsi:type="dcterms:W3CDTF">2019-10-17T09:15:02Z</dcterms:created>
  <dcterms:modified xsi:type="dcterms:W3CDTF">2019-10-25T12:50:38Z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AuthorInitials">
    <vt:lpwstr>jn</vt:lpwstr>
  </property>
  <property fmtid="{D5CDD505-2E9C-101B-9397-08002B2CF9AE}" pid="3" name="DL_AuthorName">
    <vt:lpwstr>Jacob Neergaard</vt:lpwstr>
  </property>
  <property fmtid="{D5CDD505-2E9C-101B-9397-08002B2CF9AE}" pid="4" name="DL_AuthorEmail">
    <vt:lpwstr>jn@fsek.dk</vt:lpwstr>
  </property>
  <property fmtid="{D5CDD505-2E9C-101B-9397-08002B2CF9AE}" pid="5" name="DL_AuthorIcon">
    <vt:lpwstr>http://www.exformatics.com/images/logo_new.jpg</vt:lpwstr>
  </property>
  <property fmtid="{D5CDD505-2E9C-101B-9397-08002B2CF9AE}" pid="6" name="fNavn">
    <vt:lpwstr>Jacob Neergaard</vt:lpwstr>
  </property>
</Properties>
</file>