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</p:sldMasterIdLst>
  <p:notesMasterIdLst>
    <p:notesMasterId r:id="rId19"/>
  </p:notesMasterIdLst>
  <p:handoutMasterIdLst>
    <p:handoutMasterId r:id="rId20"/>
  </p:handoutMasterIdLst>
  <p:sldIdLst>
    <p:sldId id="481" r:id="rId2"/>
    <p:sldId id="495" r:id="rId3"/>
    <p:sldId id="499" r:id="rId4"/>
    <p:sldId id="486" r:id="rId5"/>
    <p:sldId id="484" r:id="rId6"/>
    <p:sldId id="483" r:id="rId7"/>
    <p:sldId id="506" r:id="rId8"/>
    <p:sldId id="501" r:id="rId9"/>
    <p:sldId id="502" r:id="rId10"/>
    <p:sldId id="503" r:id="rId11"/>
    <p:sldId id="504" r:id="rId12"/>
    <p:sldId id="491" r:id="rId13"/>
    <p:sldId id="505" r:id="rId14"/>
    <p:sldId id="492" r:id="rId15"/>
    <p:sldId id="494" r:id="rId16"/>
    <p:sldId id="493" r:id="rId17"/>
    <p:sldId id="497" r:id="rId1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orient="horz" pos="3975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orient="horz" pos="391" userDrawn="1">
          <p15:clr>
            <a:srgbClr val="A4A3A4"/>
          </p15:clr>
        </p15:guide>
        <p15:guide id="5" userDrawn="1">
          <p15:clr>
            <a:srgbClr val="A4A3A4"/>
          </p15:clr>
        </p15:guide>
        <p15:guide id="6" pos="53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1" autoAdjust="0"/>
    <p:restoredTop sz="95226" autoAdjust="0"/>
  </p:normalViewPr>
  <p:slideViewPr>
    <p:cSldViewPr snapToGrid="0" snapToObjects="1" showGuides="1">
      <p:cViewPr varScale="1">
        <p:scale>
          <a:sx n="78" d="100"/>
          <a:sy n="78" d="100"/>
        </p:scale>
        <p:origin x="1426" y="72"/>
      </p:cViewPr>
      <p:guideLst>
        <p:guide orient="horz" pos="1026"/>
        <p:guide orient="horz" pos="3975"/>
        <p:guide orient="horz" pos="935"/>
        <p:guide orient="horz" pos="391"/>
        <p:guide/>
        <p:guide pos="5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00143.science.domain\fgh447\Documents\190625%20Workfolder\Personligt\Aktivisme\2019%2002%20S&#229;%20er%20det%20nu%20-%20g&#248;r%20valget%20gr&#248;nt\Video\video-kort%20udledningsprofile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00143.science.domain\fgh447\Documents\190625%20Workfolder\Personligt\Aktivisme\2019%2002%20S&#229;%20er%20det%20nu%20-%20g&#248;r%20valget%20gr&#248;nt\Video\video-kort%20udledningsprofiler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300" b="0" i="0" baseline="0">
                <a:effectLst/>
              </a:rPr>
              <a:t>Udledningsprofil for netto-nul i 2040 indenfor 400 mton budget</a:t>
            </a:r>
            <a:endParaRPr lang="da-DK" sz="1300">
              <a:effectLst/>
            </a:endParaRPr>
          </a:p>
        </c:rich>
      </c:tx>
      <c:layout>
        <c:manualLayout>
          <c:xMode val="edge"/>
          <c:yMode val="edge"/>
          <c:x val="0.13709916056140042"/>
          <c:y val="4.3087054007564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6.3847381293247449E-2"/>
          <c:y val="0.15463476642387225"/>
          <c:w val="0.86247837628251012"/>
          <c:h val="0.73019975023844119"/>
        </c:manualLayout>
      </c:layout>
      <c:scatterChart>
        <c:scatterStyle val="lineMarker"/>
        <c:varyColors val="0"/>
        <c:ser>
          <c:idx val="0"/>
          <c:order val="0"/>
          <c:tx>
            <c:strRef>
              <c:f>'Ark1'!$A$1</c:f>
              <c:strCache>
                <c:ptCount val="1"/>
                <c:pt idx="0">
                  <c:v>År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'Ark1'!$A$2:$A$31</c:f>
              <c:numCache>
                <c:formatCode>General</c:formatCode>
                <c:ptCount val="30"/>
                <c:pt idx="0">
                  <c:v>1990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</c:numCache>
            </c:numRef>
          </c:xVal>
          <c:yVal>
            <c:numRef>
              <c:f>'Ark1'!$B$2:$B$31</c:f>
              <c:numCache>
                <c:formatCode>General</c:formatCode>
                <c:ptCount val="30"/>
                <c:pt idx="0">
                  <c:v>53.07</c:v>
                </c:pt>
                <c:pt idx="1">
                  <c:v>53.59</c:v>
                </c:pt>
                <c:pt idx="2">
                  <c:v>50.87</c:v>
                </c:pt>
                <c:pt idx="3">
                  <c:v>49.38</c:v>
                </c:pt>
                <c:pt idx="4">
                  <c:v>35.14</c:v>
                </c:pt>
                <c:pt idx="5">
                  <c:v>36.69</c:v>
                </c:pt>
                <c:pt idx="6">
                  <c:v>34.700000000000003</c:v>
                </c:pt>
                <c:pt idx="7">
                  <c:v>34.81</c:v>
                </c:pt>
                <c:pt idx="8">
                  <c:v>35</c:v>
                </c:pt>
                <c:pt idx="9">
                  <c:v>33.4</c:v>
                </c:pt>
                <c:pt idx="10">
                  <c:v>31.799999999999997</c:v>
                </c:pt>
                <c:pt idx="11">
                  <c:v>30.199999999999996</c:v>
                </c:pt>
                <c:pt idx="12">
                  <c:v>28.599999999999994</c:v>
                </c:pt>
                <c:pt idx="13">
                  <c:v>26.999999999999993</c:v>
                </c:pt>
                <c:pt idx="14">
                  <c:v>25.399999999999991</c:v>
                </c:pt>
                <c:pt idx="15">
                  <c:v>23.79999999999999</c:v>
                </c:pt>
                <c:pt idx="16">
                  <c:v>22.199999999999989</c:v>
                </c:pt>
                <c:pt idx="17">
                  <c:v>20.599999999999987</c:v>
                </c:pt>
                <c:pt idx="18">
                  <c:v>18.999999999999986</c:v>
                </c:pt>
                <c:pt idx="19">
                  <c:v>17.399999999999984</c:v>
                </c:pt>
                <c:pt idx="20">
                  <c:v>15.799999999999985</c:v>
                </c:pt>
                <c:pt idx="21">
                  <c:v>14.199999999999985</c:v>
                </c:pt>
                <c:pt idx="22">
                  <c:v>12.599999999999985</c:v>
                </c:pt>
                <c:pt idx="23">
                  <c:v>10.999999999999986</c:v>
                </c:pt>
                <c:pt idx="24">
                  <c:v>9.3999999999999861</c:v>
                </c:pt>
                <c:pt idx="25">
                  <c:v>7.7999999999999865</c:v>
                </c:pt>
                <c:pt idx="26">
                  <c:v>6.1999999999999869</c:v>
                </c:pt>
                <c:pt idx="27">
                  <c:v>4.5999999999999872</c:v>
                </c:pt>
                <c:pt idx="28">
                  <c:v>2.9999999999999871</c:v>
                </c:pt>
                <c:pt idx="29">
                  <c:v>1.399999999999987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7A-4EA2-84EB-B7092B1C0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834552"/>
        <c:axId val="223834224"/>
      </c:scatterChart>
      <c:valAx>
        <c:axId val="223834552"/>
        <c:scaling>
          <c:orientation val="minMax"/>
          <c:max val="2045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23834224"/>
        <c:crosses val="autoZero"/>
        <c:crossBetween val="midCat"/>
      </c:valAx>
      <c:valAx>
        <c:axId val="22383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23834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300" b="0" i="0" baseline="0">
                <a:effectLst/>
              </a:rPr>
              <a:t>Udledningsprofil for netto-nul i 2040 indenfor 400 mton budget</a:t>
            </a:r>
            <a:endParaRPr lang="da-DK" sz="1300">
              <a:effectLst/>
            </a:endParaRPr>
          </a:p>
        </c:rich>
      </c:tx>
      <c:layout>
        <c:manualLayout>
          <c:xMode val="edge"/>
          <c:yMode val="edge"/>
          <c:x val="0.13709916056140042"/>
          <c:y val="4.3087054007564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6.3847381293247449E-2"/>
          <c:y val="0.15463476642387225"/>
          <c:w val="0.86247837628251012"/>
          <c:h val="0.73019975023844119"/>
        </c:manualLayout>
      </c:layout>
      <c:scatterChart>
        <c:scatterStyle val="lineMarker"/>
        <c:varyColors val="0"/>
        <c:ser>
          <c:idx val="0"/>
          <c:order val="0"/>
          <c:tx>
            <c:strRef>
              <c:f>'Ark1'!$A$1</c:f>
              <c:strCache>
                <c:ptCount val="1"/>
                <c:pt idx="0">
                  <c:v>År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'Ark1'!$A$2:$A$31</c:f>
              <c:numCache>
                <c:formatCode>General</c:formatCode>
                <c:ptCount val="30"/>
                <c:pt idx="0">
                  <c:v>1990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  <c:pt idx="25">
                  <c:v>2036</c:v>
                </c:pt>
                <c:pt idx="26">
                  <c:v>2037</c:v>
                </c:pt>
                <c:pt idx="27">
                  <c:v>2038</c:v>
                </c:pt>
                <c:pt idx="28">
                  <c:v>2039</c:v>
                </c:pt>
                <c:pt idx="29">
                  <c:v>2040</c:v>
                </c:pt>
              </c:numCache>
            </c:numRef>
          </c:xVal>
          <c:yVal>
            <c:numRef>
              <c:f>'Ark1'!$B$2:$B$31</c:f>
              <c:numCache>
                <c:formatCode>General</c:formatCode>
                <c:ptCount val="30"/>
                <c:pt idx="0">
                  <c:v>53.07</c:v>
                </c:pt>
                <c:pt idx="1">
                  <c:v>53.59</c:v>
                </c:pt>
                <c:pt idx="2">
                  <c:v>50.87</c:v>
                </c:pt>
                <c:pt idx="3">
                  <c:v>49.38</c:v>
                </c:pt>
                <c:pt idx="4">
                  <c:v>35.14</c:v>
                </c:pt>
                <c:pt idx="5">
                  <c:v>36.69</c:v>
                </c:pt>
                <c:pt idx="6">
                  <c:v>34.700000000000003</c:v>
                </c:pt>
                <c:pt idx="7">
                  <c:v>34.81</c:v>
                </c:pt>
                <c:pt idx="8">
                  <c:v>35</c:v>
                </c:pt>
                <c:pt idx="9">
                  <c:v>33.4</c:v>
                </c:pt>
                <c:pt idx="10">
                  <c:v>31.799999999999997</c:v>
                </c:pt>
                <c:pt idx="11">
                  <c:v>30.199999999999996</c:v>
                </c:pt>
                <c:pt idx="12">
                  <c:v>28.599999999999994</c:v>
                </c:pt>
                <c:pt idx="13">
                  <c:v>26.999999999999993</c:v>
                </c:pt>
                <c:pt idx="14">
                  <c:v>25.399999999999991</c:v>
                </c:pt>
                <c:pt idx="15">
                  <c:v>23.79999999999999</c:v>
                </c:pt>
                <c:pt idx="16">
                  <c:v>22.199999999999989</c:v>
                </c:pt>
                <c:pt idx="17">
                  <c:v>20.599999999999987</c:v>
                </c:pt>
                <c:pt idx="18">
                  <c:v>18.999999999999986</c:v>
                </c:pt>
                <c:pt idx="19">
                  <c:v>17.399999999999984</c:v>
                </c:pt>
                <c:pt idx="20">
                  <c:v>15.799999999999985</c:v>
                </c:pt>
                <c:pt idx="21">
                  <c:v>14.199999999999985</c:v>
                </c:pt>
                <c:pt idx="22">
                  <c:v>12.599999999999985</c:v>
                </c:pt>
                <c:pt idx="23">
                  <c:v>10.999999999999986</c:v>
                </c:pt>
                <c:pt idx="24">
                  <c:v>9.3999999999999861</c:v>
                </c:pt>
                <c:pt idx="25">
                  <c:v>7.7999999999999865</c:v>
                </c:pt>
                <c:pt idx="26">
                  <c:v>6.1999999999999869</c:v>
                </c:pt>
                <c:pt idx="27">
                  <c:v>4.5999999999999872</c:v>
                </c:pt>
                <c:pt idx="28">
                  <c:v>2.9999999999999871</c:v>
                </c:pt>
                <c:pt idx="29">
                  <c:v>1.399999999999987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7A-4EA2-84EB-B7092B1C0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834552"/>
        <c:axId val="223834224"/>
      </c:scatterChart>
      <c:valAx>
        <c:axId val="223834552"/>
        <c:scaling>
          <c:orientation val="minMax"/>
          <c:max val="2045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23834224"/>
        <c:crosses val="autoZero"/>
        <c:crossBetween val="midCat"/>
      </c:valAx>
      <c:valAx>
        <c:axId val="22383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23834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0.11206</cdr:x>
      <cdr:y>0.12622</cdr:y>
    </cdr:to>
    <cdr:sp macro="" textlink="">
      <cdr:nvSpPr>
        <cdr:cNvPr id="2" name="Tekstfelt 1">
          <a:extLst xmlns:a="http://schemas.openxmlformats.org/drawingml/2006/main">
            <a:ext uri="{FF2B5EF4-FFF2-40B4-BE49-F238E27FC236}">
              <a16:creationId xmlns:a16="http://schemas.microsoft.com/office/drawing/2014/main" id="{9E66FA81-345B-4CBD-8824-05A602EE5127}"/>
            </a:ext>
          </a:extLst>
        </cdr:cNvPr>
        <cdr:cNvSpPr txBox="1"/>
      </cdr:nvSpPr>
      <cdr:spPr>
        <a:xfrm xmlns:a="http://schemas.openxmlformats.org/drawingml/2006/main">
          <a:off x="0" y="0"/>
          <a:ext cx="690364" cy="486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a-DK" sz="1200" dirty="0" err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mton</a:t>
          </a:r>
          <a:r>
            <a:rPr lang="da-DK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 CO2/år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0.11206</cdr:x>
      <cdr:y>0.12622</cdr:y>
    </cdr:to>
    <cdr:sp macro="" textlink="">
      <cdr:nvSpPr>
        <cdr:cNvPr id="2" name="Tekstfelt 1">
          <a:extLst xmlns:a="http://schemas.openxmlformats.org/drawingml/2006/main">
            <a:ext uri="{FF2B5EF4-FFF2-40B4-BE49-F238E27FC236}">
              <a16:creationId xmlns:a16="http://schemas.microsoft.com/office/drawing/2014/main" id="{9E66FA81-345B-4CBD-8824-05A602EE5127}"/>
            </a:ext>
          </a:extLst>
        </cdr:cNvPr>
        <cdr:cNvSpPr txBox="1"/>
      </cdr:nvSpPr>
      <cdr:spPr>
        <a:xfrm xmlns:a="http://schemas.openxmlformats.org/drawingml/2006/main">
          <a:off x="0" y="0"/>
          <a:ext cx="690364" cy="486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a-DK" sz="1200" dirty="0" err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mton</a:t>
          </a:r>
          <a:r>
            <a:rPr lang="da-DK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 CO2/år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68F9E11-F642-4BF2-B4DC-AF7D35EA7551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DA371A3-64EC-4735-8565-D99D7827967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D72A38B-F9FA-4036-A084-652409E98F08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074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vurdering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det </a:t>
            </a:r>
            <a:r>
              <a:rPr lang="en-GB" dirty="0" err="1"/>
              <a:t>danske</a:t>
            </a:r>
            <a:r>
              <a:rPr lang="en-GB" dirty="0"/>
              <a:t> </a:t>
            </a:r>
            <a:r>
              <a:rPr lang="en-GB" dirty="0" err="1"/>
              <a:t>mål</a:t>
            </a:r>
            <a:r>
              <a:rPr lang="en-GB" dirty="0"/>
              <a:t> med basis i det </a:t>
            </a:r>
            <a:r>
              <a:rPr lang="en-GB" dirty="0" err="1"/>
              <a:t>globale</a:t>
            </a:r>
            <a:r>
              <a:rPr lang="en-GB" dirty="0"/>
              <a:t> CO2-budget FNs 1,5 graders rapport og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antagelse</a:t>
            </a:r>
            <a:r>
              <a:rPr lang="en-GB" dirty="0"/>
              <a:t> om at DKs </a:t>
            </a:r>
            <a:r>
              <a:rPr lang="en-GB" dirty="0" err="1"/>
              <a:t>andel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budget </a:t>
            </a:r>
            <a:r>
              <a:rPr lang="en-GB" dirty="0" err="1"/>
              <a:t>bør</a:t>
            </a:r>
            <a:r>
              <a:rPr lang="en-GB" dirty="0"/>
              <a:t> </a:t>
            </a:r>
            <a:r>
              <a:rPr lang="en-GB" dirty="0" err="1"/>
              <a:t>svare</a:t>
            </a:r>
            <a:r>
              <a:rPr lang="en-GB" dirty="0"/>
              <a:t> til </a:t>
            </a:r>
            <a:r>
              <a:rPr lang="en-GB" dirty="0" err="1"/>
              <a:t>vores</a:t>
            </a:r>
            <a:r>
              <a:rPr lang="en-GB" dirty="0"/>
              <a:t> </a:t>
            </a:r>
            <a:r>
              <a:rPr lang="en-GB" dirty="0" err="1"/>
              <a:t>andel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den </a:t>
            </a:r>
            <a:r>
              <a:rPr lang="en-GB" dirty="0" err="1"/>
              <a:t>globale</a:t>
            </a:r>
            <a:r>
              <a:rPr lang="en-GB" dirty="0"/>
              <a:t> </a:t>
            </a:r>
            <a:r>
              <a:rPr lang="en-GB" dirty="0" err="1"/>
              <a:t>befolkning</a:t>
            </a:r>
            <a:r>
              <a:rPr lang="en-GB" dirty="0"/>
              <a:t> – </a:t>
            </a:r>
            <a:r>
              <a:rPr lang="en-GB" dirty="0" err="1"/>
              <a:t>altså</a:t>
            </a:r>
            <a:r>
              <a:rPr lang="en-GB" dirty="0"/>
              <a:t> et </a:t>
            </a:r>
            <a:r>
              <a:rPr lang="en-GB" dirty="0" err="1"/>
              <a:t>lighedsprincip</a:t>
            </a:r>
            <a:r>
              <a:rPr lang="en-GB" dirty="0"/>
              <a:t> i </a:t>
            </a:r>
            <a:r>
              <a:rPr lang="en-GB" dirty="0" err="1"/>
              <a:t>fordelingen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Konklusion</a:t>
            </a:r>
            <a:r>
              <a:rPr lang="en-GB" dirty="0"/>
              <a:t>: vi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lige</a:t>
            </a:r>
            <a:r>
              <a:rPr lang="en-GB" dirty="0"/>
              <a:t> </a:t>
            </a:r>
            <a:r>
              <a:rPr lang="en-GB" dirty="0" err="1"/>
              <a:t>holde</a:t>
            </a:r>
            <a:r>
              <a:rPr lang="en-GB" dirty="0"/>
              <a:t> </a:t>
            </a:r>
            <a:r>
              <a:rPr lang="en-GB" dirty="0" err="1"/>
              <a:t>budgettet</a:t>
            </a:r>
            <a:r>
              <a:rPr lang="en-GB" dirty="0"/>
              <a:t>, men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en-GB" dirty="0"/>
              <a:t> vi </a:t>
            </a:r>
            <a:r>
              <a:rPr lang="en-GB" dirty="0" err="1"/>
              <a:t>også</a:t>
            </a:r>
            <a:r>
              <a:rPr lang="en-GB" dirty="0"/>
              <a:t> </a:t>
            </a:r>
            <a:r>
              <a:rPr lang="en-GB" dirty="0" err="1"/>
              <a:t>igang</a:t>
            </a:r>
            <a:r>
              <a:rPr lang="en-GB" dirty="0"/>
              <a:t> nu og </a:t>
            </a:r>
            <a:r>
              <a:rPr lang="en-GB" dirty="0" err="1"/>
              <a:t>ramme</a:t>
            </a:r>
            <a:r>
              <a:rPr lang="en-GB" dirty="0"/>
              <a:t> </a:t>
            </a:r>
            <a:r>
              <a:rPr lang="en-GB" dirty="0" err="1"/>
              <a:t>nul</a:t>
            </a:r>
            <a:r>
              <a:rPr lang="en-GB" dirty="0"/>
              <a:t> i 2040.</a:t>
            </a:r>
          </a:p>
          <a:p>
            <a:endParaRPr lang="en-GB" dirty="0"/>
          </a:p>
          <a:p>
            <a:r>
              <a:rPr lang="en-GB" dirty="0"/>
              <a:t>OG den </a:t>
            </a:r>
            <a:r>
              <a:rPr lang="en-GB" dirty="0" err="1"/>
              <a:t>konklusion</a:t>
            </a:r>
            <a:r>
              <a:rPr lang="en-GB" dirty="0"/>
              <a:t> </a:t>
            </a:r>
            <a:r>
              <a:rPr lang="en-GB" dirty="0" err="1"/>
              <a:t>bygger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FNs </a:t>
            </a:r>
            <a:r>
              <a:rPr lang="en-GB" dirty="0" err="1"/>
              <a:t>beregningsprincip</a:t>
            </a:r>
            <a:r>
              <a:rPr lang="en-GB" dirty="0"/>
              <a:t> – </a:t>
            </a:r>
            <a:r>
              <a:rPr lang="en-GB" dirty="0" err="1"/>
              <a:t>som</a:t>
            </a:r>
            <a:r>
              <a:rPr lang="en-GB" dirty="0"/>
              <a:t> er </a:t>
            </a:r>
            <a:r>
              <a:rPr lang="en-GB" dirty="0" err="1"/>
              <a:t>meget</a:t>
            </a:r>
            <a:r>
              <a:rPr lang="en-GB" dirty="0"/>
              <a:t> </a:t>
            </a:r>
            <a:r>
              <a:rPr lang="en-GB" dirty="0" err="1"/>
              <a:t>gunstigt</a:t>
            </a:r>
            <a:r>
              <a:rPr lang="en-GB" dirty="0"/>
              <a:t> for et land </a:t>
            </a:r>
            <a:r>
              <a:rPr lang="en-GB" dirty="0" err="1"/>
              <a:t>som</a:t>
            </a:r>
            <a:r>
              <a:rPr lang="en-GB" dirty="0"/>
              <a:t> Danmark.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130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vurdering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det </a:t>
            </a:r>
            <a:r>
              <a:rPr lang="en-GB" dirty="0" err="1"/>
              <a:t>danske</a:t>
            </a:r>
            <a:r>
              <a:rPr lang="en-GB" dirty="0"/>
              <a:t> </a:t>
            </a:r>
            <a:r>
              <a:rPr lang="en-GB" dirty="0" err="1"/>
              <a:t>mål</a:t>
            </a:r>
            <a:r>
              <a:rPr lang="en-GB" dirty="0"/>
              <a:t> med basis i det </a:t>
            </a:r>
            <a:r>
              <a:rPr lang="en-GB" dirty="0" err="1"/>
              <a:t>globale</a:t>
            </a:r>
            <a:r>
              <a:rPr lang="en-GB" dirty="0"/>
              <a:t> CO2-budget FNs 1,5 graders rapport og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antagelse</a:t>
            </a:r>
            <a:r>
              <a:rPr lang="en-GB" dirty="0"/>
              <a:t> om at DKs </a:t>
            </a:r>
            <a:r>
              <a:rPr lang="en-GB" dirty="0" err="1"/>
              <a:t>andel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budget </a:t>
            </a:r>
            <a:r>
              <a:rPr lang="en-GB" dirty="0" err="1"/>
              <a:t>bør</a:t>
            </a:r>
            <a:r>
              <a:rPr lang="en-GB" dirty="0"/>
              <a:t> </a:t>
            </a:r>
            <a:r>
              <a:rPr lang="en-GB" dirty="0" err="1"/>
              <a:t>svare</a:t>
            </a:r>
            <a:r>
              <a:rPr lang="en-GB" dirty="0"/>
              <a:t> til </a:t>
            </a:r>
            <a:r>
              <a:rPr lang="en-GB" dirty="0" err="1"/>
              <a:t>vores</a:t>
            </a:r>
            <a:r>
              <a:rPr lang="en-GB" dirty="0"/>
              <a:t> </a:t>
            </a:r>
            <a:r>
              <a:rPr lang="en-GB" dirty="0" err="1"/>
              <a:t>andel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den </a:t>
            </a:r>
            <a:r>
              <a:rPr lang="en-GB" dirty="0" err="1"/>
              <a:t>globale</a:t>
            </a:r>
            <a:r>
              <a:rPr lang="en-GB" dirty="0"/>
              <a:t> </a:t>
            </a:r>
            <a:r>
              <a:rPr lang="en-GB" dirty="0" err="1"/>
              <a:t>befolkning</a:t>
            </a:r>
            <a:r>
              <a:rPr lang="en-GB" dirty="0"/>
              <a:t> – </a:t>
            </a:r>
            <a:r>
              <a:rPr lang="en-GB" dirty="0" err="1"/>
              <a:t>altså</a:t>
            </a:r>
            <a:r>
              <a:rPr lang="en-GB" dirty="0"/>
              <a:t> et </a:t>
            </a:r>
            <a:r>
              <a:rPr lang="en-GB" dirty="0" err="1"/>
              <a:t>lighedsprincip</a:t>
            </a:r>
            <a:r>
              <a:rPr lang="en-GB" dirty="0"/>
              <a:t> i </a:t>
            </a:r>
            <a:r>
              <a:rPr lang="en-GB" dirty="0" err="1"/>
              <a:t>fordelingen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Konklusion</a:t>
            </a:r>
            <a:r>
              <a:rPr lang="en-GB" dirty="0"/>
              <a:t>: vi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lige</a:t>
            </a:r>
            <a:r>
              <a:rPr lang="en-GB" dirty="0"/>
              <a:t> </a:t>
            </a:r>
            <a:r>
              <a:rPr lang="en-GB" dirty="0" err="1"/>
              <a:t>holde</a:t>
            </a:r>
            <a:r>
              <a:rPr lang="en-GB" dirty="0"/>
              <a:t> </a:t>
            </a:r>
            <a:r>
              <a:rPr lang="en-GB" dirty="0" err="1"/>
              <a:t>budgettet</a:t>
            </a:r>
            <a:r>
              <a:rPr lang="en-GB" dirty="0"/>
              <a:t>, men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en-GB" dirty="0"/>
              <a:t> vi </a:t>
            </a:r>
            <a:r>
              <a:rPr lang="en-GB" dirty="0" err="1"/>
              <a:t>også</a:t>
            </a:r>
            <a:r>
              <a:rPr lang="en-GB" dirty="0"/>
              <a:t> </a:t>
            </a:r>
            <a:r>
              <a:rPr lang="en-GB" dirty="0" err="1"/>
              <a:t>igang</a:t>
            </a:r>
            <a:r>
              <a:rPr lang="en-GB" dirty="0"/>
              <a:t> nu og </a:t>
            </a:r>
            <a:r>
              <a:rPr lang="en-GB" dirty="0" err="1"/>
              <a:t>ramme</a:t>
            </a:r>
            <a:r>
              <a:rPr lang="en-GB" dirty="0"/>
              <a:t> </a:t>
            </a:r>
            <a:r>
              <a:rPr lang="en-GB" dirty="0" err="1"/>
              <a:t>nul</a:t>
            </a:r>
            <a:r>
              <a:rPr lang="en-GB" dirty="0"/>
              <a:t> i 2040.</a:t>
            </a:r>
          </a:p>
          <a:p>
            <a:endParaRPr lang="en-GB" dirty="0"/>
          </a:p>
          <a:p>
            <a:r>
              <a:rPr lang="en-GB" dirty="0"/>
              <a:t>OG den </a:t>
            </a:r>
            <a:r>
              <a:rPr lang="en-GB" dirty="0" err="1"/>
              <a:t>konklusion</a:t>
            </a:r>
            <a:r>
              <a:rPr lang="en-GB" dirty="0"/>
              <a:t> </a:t>
            </a:r>
            <a:r>
              <a:rPr lang="en-GB" dirty="0" err="1"/>
              <a:t>bygger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FNs </a:t>
            </a:r>
            <a:r>
              <a:rPr lang="en-GB" dirty="0" err="1"/>
              <a:t>beregningsprincip</a:t>
            </a:r>
            <a:r>
              <a:rPr lang="en-GB" dirty="0"/>
              <a:t> – </a:t>
            </a:r>
            <a:r>
              <a:rPr lang="en-GB" dirty="0" err="1"/>
              <a:t>som</a:t>
            </a:r>
            <a:r>
              <a:rPr lang="en-GB" dirty="0"/>
              <a:t> er </a:t>
            </a:r>
            <a:r>
              <a:rPr lang="en-GB" dirty="0" err="1"/>
              <a:t>meget</a:t>
            </a:r>
            <a:r>
              <a:rPr lang="en-GB" dirty="0"/>
              <a:t> </a:t>
            </a:r>
            <a:r>
              <a:rPr lang="en-GB" dirty="0" err="1"/>
              <a:t>gunstigt</a:t>
            </a:r>
            <a:r>
              <a:rPr lang="en-GB" dirty="0"/>
              <a:t> for et land </a:t>
            </a:r>
            <a:r>
              <a:rPr lang="en-GB" dirty="0" err="1"/>
              <a:t>som</a:t>
            </a:r>
            <a:r>
              <a:rPr lang="en-GB" dirty="0"/>
              <a:t> Danmark.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45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21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133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807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79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724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32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25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791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628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99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vurdering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det </a:t>
            </a:r>
            <a:r>
              <a:rPr lang="en-GB" dirty="0" err="1"/>
              <a:t>danske</a:t>
            </a:r>
            <a:r>
              <a:rPr lang="en-GB" dirty="0"/>
              <a:t> </a:t>
            </a:r>
            <a:r>
              <a:rPr lang="en-GB" dirty="0" err="1"/>
              <a:t>mål</a:t>
            </a:r>
            <a:r>
              <a:rPr lang="en-GB" dirty="0"/>
              <a:t> med basis i det </a:t>
            </a:r>
            <a:r>
              <a:rPr lang="en-GB" dirty="0" err="1"/>
              <a:t>globale</a:t>
            </a:r>
            <a:r>
              <a:rPr lang="en-GB" dirty="0"/>
              <a:t> CO2-budget FNs 1,5 graders rapport og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antagelse</a:t>
            </a:r>
            <a:r>
              <a:rPr lang="en-GB" dirty="0"/>
              <a:t> om at DKs </a:t>
            </a:r>
            <a:r>
              <a:rPr lang="en-GB" dirty="0" err="1"/>
              <a:t>andel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budget </a:t>
            </a:r>
            <a:r>
              <a:rPr lang="en-GB" dirty="0" err="1"/>
              <a:t>bør</a:t>
            </a:r>
            <a:r>
              <a:rPr lang="en-GB" dirty="0"/>
              <a:t> </a:t>
            </a:r>
            <a:r>
              <a:rPr lang="en-GB" dirty="0" err="1"/>
              <a:t>svare</a:t>
            </a:r>
            <a:r>
              <a:rPr lang="en-GB" dirty="0"/>
              <a:t> til </a:t>
            </a:r>
            <a:r>
              <a:rPr lang="en-GB" dirty="0" err="1"/>
              <a:t>vores</a:t>
            </a:r>
            <a:r>
              <a:rPr lang="en-GB" dirty="0"/>
              <a:t> </a:t>
            </a:r>
            <a:r>
              <a:rPr lang="en-GB" dirty="0" err="1"/>
              <a:t>andel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den </a:t>
            </a:r>
            <a:r>
              <a:rPr lang="en-GB" dirty="0" err="1"/>
              <a:t>globale</a:t>
            </a:r>
            <a:r>
              <a:rPr lang="en-GB" dirty="0"/>
              <a:t> </a:t>
            </a:r>
            <a:r>
              <a:rPr lang="en-GB" dirty="0" err="1"/>
              <a:t>befolkning</a:t>
            </a:r>
            <a:r>
              <a:rPr lang="en-GB" dirty="0"/>
              <a:t> – </a:t>
            </a:r>
            <a:r>
              <a:rPr lang="en-GB" dirty="0" err="1"/>
              <a:t>altså</a:t>
            </a:r>
            <a:r>
              <a:rPr lang="en-GB" dirty="0"/>
              <a:t> et </a:t>
            </a:r>
            <a:r>
              <a:rPr lang="en-GB" dirty="0" err="1"/>
              <a:t>lighedsprincip</a:t>
            </a:r>
            <a:r>
              <a:rPr lang="en-GB" dirty="0"/>
              <a:t> i </a:t>
            </a:r>
            <a:r>
              <a:rPr lang="en-GB" dirty="0" err="1"/>
              <a:t>fordelingen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Konklusion</a:t>
            </a:r>
            <a:r>
              <a:rPr lang="en-GB" dirty="0"/>
              <a:t>: vi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lige</a:t>
            </a:r>
            <a:r>
              <a:rPr lang="en-GB" dirty="0"/>
              <a:t> </a:t>
            </a:r>
            <a:r>
              <a:rPr lang="en-GB" dirty="0" err="1"/>
              <a:t>holde</a:t>
            </a:r>
            <a:r>
              <a:rPr lang="en-GB" dirty="0"/>
              <a:t> </a:t>
            </a:r>
            <a:r>
              <a:rPr lang="en-GB" dirty="0" err="1"/>
              <a:t>budgettet</a:t>
            </a:r>
            <a:r>
              <a:rPr lang="en-GB" dirty="0"/>
              <a:t>, men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en-GB" dirty="0"/>
              <a:t> vi </a:t>
            </a:r>
            <a:r>
              <a:rPr lang="en-GB" dirty="0" err="1"/>
              <a:t>også</a:t>
            </a:r>
            <a:r>
              <a:rPr lang="en-GB" dirty="0"/>
              <a:t> </a:t>
            </a:r>
            <a:r>
              <a:rPr lang="en-GB" dirty="0" err="1"/>
              <a:t>igang</a:t>
            </a:r>
            <a:r>
              <a:rPr lang="en-GB" dirty="0"/>
              <a:t> nu og </a:t>
            </a:r>
            <a:r>
              <a:rPr lang="en-GB" dirty="0" err="1"/>
              <a:t>ramme</a:t>
            </a:r>
            <a:r>
              <a:rPr lang="en-GB" dirty="0"/>
              <a:t> </a:t>
            </a:r>
            <a:r>
              <a:rPr lang="en-GB" dirty="0" err="1"/>
              <a:t>nul</a:t>
            </a:r>
            <a:r>
              <a:rPr lang="en-GB" dirty="0"/>
              <a:t> i 2040.</a:t>
            </a:r>
          </a:p>
          <a:p>
            <a:endParaRPr lang="en-GB" dirty="0"/>
          </a:p>
          <a:p>
            <a:r>
              <a:rPr lang="en-GB" dirty="0"/>
              <a:t>OG den </a:t>
            </a:r>
            <a:r>
              <a:rPr lang="en-GB" dirty="0" err="1"/>
              <a:t>konklusion</a:t>
            </a:r>
            <a:r>
              <a:rPr lang="en-GB" dirty="0"/>
              <a:t> </a:t>
            </a:r>
            <a:r>
              <a:rPr lang="en-GB" dirty="0" err="1"/>
              <a:t>bygger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FNs </a:t>
            </a:r>
            <a:r>
              <a:rPr lang="en-GB" dirty="0" err="1"/>
              <a:t>beregningsprincip</a:t>
            </a:r>
            <a:r>
              <a:rPr lang="en-GB" dirty="0"/>
              <a:t> – </a:t>
            </a:r>
            <a:r>
              <a:rPr lang="en-GB" dirty="0" err="1"/>
              <a:t>som</a:t>
            </a:r>
            <a:r>
              <a:rPr lang="en-GB" dirty="0"/>
              <a:t> er </a:t>
            </a:r>
            <a:r>
              <a:rPr lang="en-GB" dirty="0" err="1"/>
              <a:t>meget</a:t>
            </a:r>
            <a:r>
              <a:rPr lang="en-GB" dirty="0"/>
              <a:t> </a:t>
            </a:r>
            <a:r>
              <a:rPr lang="en-GB" dirty="0" err="1"/>
              <a:t>gunstigt</a:t>
            </a:r>
            <a:r>
              <a:rPr lang="en-GB" dirty="0"/>
              <a:t> for et land </a:t>
            </a:r>
            <a:r>
              <a:rPr lang="en-GB" dirty="0" err="1"/>
              <a:t>som</a:t>
            </a:r>
            <a:r>
              <a:rPr lang="en-GB" dirty="0"/>
              <a:t> Danmark.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610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vurdering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det </a:t>
            </a:r>
            <a:r>
              <a:rPr lang="en-GB" dirty="0" err="1"/>
              <a:t>danske</a:t>
            </a:r>
            <a:r>
              <a:rPr lang="en-GB" dirty="0"/>
              <a:t> </a:t>
            </a:r>
            <a:r>
              <a:rPr lang="en-GB" dirty="0" err="1"/>
              <a:t>mål</a:t>
            </a:r>
            <a:r>
              <a:rPr lang="en-GB" dirty="0"/>
              <a:t> med basis i det </a:t>
            </a:r>
            <a:r>
              <a:rPr lang="en-GB" dirty="0" err="1"/>
              <a:t>globale</a:t>
            </a:r>
            <a:r>
              <a:rPr lang="en-GB" dirty="0"/>
              <a:t> CO2-budget FNs 1,5 graders rapport og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antagelse</a:t>
            </a:r>
            <a:r>
              <a:rPr lang="en-GB" dirty="0"/>
              <a:t> om at DKs </a:t>
            </a:r>
            <a:r>
              <a:rPr lang="en-GB" dirty="0" err="1"/>
              <a:t>andel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budget </a:t>
            </a:r>
            <a:r>
              <a:rPr lang="en-GB" dirty="0" err="1"/>
              <a:t>bør</a:t>
            </a:r>
            <a:r>
              <a:rPr lang="en-GB" dirty="0"/>
              <a:t> </a:t>
            </a:r>
            <a:r>
              <a:rPr lang="en-GB" dirty="0" err="1"/>
              <a:t>svare</a:t>
            </a:r>
            <a:r>
              <a:rPr lang="en-GB" dirty="0"/>
              <a:t> til </a:t>
            </a:r>
            <a:r>
              <a:rPr lang="en-GB" dirty="0" err="1"/>
              <a:t>vores</a:t>
            </a:r>
            <a:r>
              <a:rPr lang="en-GB" dirty="0"/>
              <a:t> </a:t>
            </a:r>
            <a:r>
              <a:rPr lang="en-GB" dirty="0" err="1"/>
              <a:t>andel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den </a:t>
            </a:r>
            <a:r>
              <a:rPr lang="en-GB" dirty="0" err="1"/>
              <a:t>globale</a:t>
            </a:r>
            <a:r>
              <a:rPr lang="en-GB" dirty="0"/>
              <a:t> </a:t>
            </a:r>
            <a:r>
              <a:rPr lang="en-GB" dirty="0" err="1"/>
              <a:t>befolkning</a:t>
            </a:r>
            <a:r>
              <a:rPr lang="en-GB" dirty="0"/>
              <a:t> – </a:t>
            </a:r>
            <a:r>
              <a:rPr lang="en-GB" dirty="0" err="1"/>
              <a:t>altså</a:t>
            </a:r>
            <a:r>
              <a:rPr lang="en-GB" dirty="0"/>
              <a:t> et </a:t>
            </a:r>
            <a:r>
              <a:rPr lang="en-GB" dirty="0" err="1"/>
              <a:t>lighedsprincip</a:t>
            </a:r>
            <a:r>
              <a:rPr lang="en-GB" dirty="0"/>
              <a:t> i </a:t>
            </a:r>
            <a:r>
              <a:rPr lang="en-GB" dirty="0" err="1"/>
              <a:t>fordelingen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Konklusion</a:t>
            </a:r>
            <a:r>
              <a:rPr lang="en-GB" dirty="0"/>
              <a:t>: vi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lige</a:t>
            </a:r>
            <a:r>
              <a:rPr lang="en-GB" dirty="0"/>
              <a:t> </a:t>
            </a:r>
            <a:r>
              <a:rPr lang="en-GB" dirty="0" err="1"/>
              <a:t>holde</a:t>
            </a:r>
            <a:r>
              <a:rPr lang="en-GB" dirty="0"/>
              <a:t> </a:t>
            </a:r>
            <a:r>
              <a:rPr lang="en-GB" dirty="0" err="1"/>
              <a:t>budgettet</a:t>
            </a:r>
            <a:r>
              <a:rPr lang="en-GB" dirty="0"/>
              <a:t>, men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en-GB" dirty="0"/>
              <a:t> vi </a:t>
            </a:r>
            <a:r>
              <a:rPr lang="en-GB" dirty="0" err="1"/>
              <a:t>også</a:t>
            </a:r>
            <a:r>
              <a:rPr lang="en-GB" dirty="0"/>
              <a:t> </a:t>
            </a:r>
            <a:r>
              <a:rPr lang="en-GB" dirty="0" err="1"/>
              <a:t>igang</a:t>
            </a:r>
            <a:r>
              <a:rPr lang="en-GB" dirty="0"/>
              <a:t> nu og </a:t>
            </a:r>
            <a:r>
              <a:rPr lang="en-GB" dirty="0" err="1"/>
              <a:t>ramme</a:t>
            </a:r>
            <a:r>
              <a:rPr lang="en-GB" dirty="0"/>
              <a:t> </a:t>
            </a:r>
            <a:r>
              <a:rPr lang="en-GB" dirty="0" err="1"/>
              <a:t>nul</a:t>
            </a:r>
            <a:r>
              <a:rPr lang="en-GB" dirty="0"/>
              <a:t> i 2040.</a:t>
            </a:r>
          </a:p>
          <a:p>
            <a:endParaRPr lang="en-GB" dirty="0"/>
          </a:p>
          <a:p>
            <a:r>
              <a:rPr lang="en-GB" dirty="0"/>
              <a:t>OG den </a:t>
            </a:r>
            <a:r>
              <a:rPr lang="en-GB" dirty="0" err="1"/>
              <a:t>konklusion</a:t>
            </a:r>
            <a:r>
              <a:rPr lang="en-GB" dirty="0"/>
              <a:t> </a:t>
            </a:r>
            <a:r>
              <a:rPr lang="en-GB" dirty="0" err="1"/>
              <a:t>bygger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FNs </a:t>
            </a:r>
            <a:r>
              <a:rPr lang="en-GB" dirty="0" err="1"/>
              <a:t>beregningsprincip</a:t>
            </a:r>
            <a:r>
              <a:rPr lang="en-GB" dirty="0"/>
              <a:t> – </a:t>
            </a:r>
            <a:r>
              <a:rPr lang="en-GB" dirty="0" err="1"/>
              <a:t>som</a:t>
            </a:r>
            <a:r>
              <a:rPr lang="en-GB" dirty="0"/>
              <a:t> er </a:t>
            </a:r>
            <a:r>
              <a:rPr lang="en-GB" dirty="0" err="1"/>
              <a:t>meget</a:t>
            </a:r>
            <a:r>
              <a:rPr lang="en-GB" dirty="0"/>
              <a:t> </a:t>
            </a:r>
            <a:r>
              <a:rPr lang="en-GB" dirty="0" err="1"/>
              <a:t>gunstigt</a:t>
            </a:r>
            <a:r>
              <a:rPr lang="en-GB" dirty="0"/>
              <a:t> for et land </a:t>
            </a:r>
            <a:r>
              <a:rPr lang="en-GB" dirty="0" err="1"/>
              <a:t>som</a:t>
            </a:r>
            <a:r>
              <a:rPr lang="en-GB" dirty="0"/>
              <a:t> Danmark.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97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vurdering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det </a:t>
            </a:r>
            <a:r>
              <a:rPr lang="en-GB" dirty="0" err="1"/>
              <a:t>danske</a:t>
            </a:r>
            <a:r>
              <a:rPr lang="en-GB" dirty="0"/>
              <a:t> </a:t>
            </a:r>
            <a:r>
              <a:rPr lang="en-GB" dirty="0" err="1"/>
              <a:t>mål</a:t>
            </a:r>
            <a:r>
              <a:rPr lang="en-GB" dirty="0"/>
              <a:t> med basis i det </a:t>
            </a:r>
            <a:r>
              <a:rPr lang="en-GB" dirty="0" err="1"/>
              <a:t>globale</a:t>
            </a:r>
            <a:r>
              <a:rPr lang="en-GB" dirty="0"/>
              <a:t> CO2-budget FNs 1,5 graders rapport og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antagelse</a:t>
            </a:r>
            <a:r>
              <a:rPr lang="en-GB" dirty="0"/>
              <a:t> om at DKs </a:t>
            </a:r>
            <a:r>
              <a:rPr lang="en-GB" dirty="0" err="1"/>
              <a:t>andel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budget </a:t>
            </a:r>
            <a:r>
              <a:rPr lang="en-GB" dirty="0" err="1"/>
              <a:t>bør</a:t>
            </a:r>
            <a:r>
              <a:rPr lang="en-GB" dirty="0"/>
              <a:t> </a:t>
            </a:r>
            <a:r>
              <a:rPr lang="en-GB" dirty="0" err="1"/>
              <a:t>svare</a:t>
            </a:r>
            <a:r>
              <a:rPr lang="en-GB" dirty="0"/>
              <a:t> til </a:t>
            </a:r>
            <a:r>
              <a:rPr lang="en-GB" dirty="0" err="1"/>
              <a:t>vores</a:t>
            </a:r>
            <a:r>
              <a:rPr lang="en-GB" dirty="0"/>
              <a:t> </a:t>
            </a:r>
            <a:r>
              <a:rPr lang="en-GB" dirty="0" err="1"/>
              <a:t>andel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den </a:t>
            </a:r>
            <a:r>
              <a:rPr lang="en-GB" dirty="0" err="1"/>
              <a:t>globale</a:t>
            </a:r>
            <a:r>
              <a:rPr lang="en-GB" dirty="0"/>
              <a:t> </a:t>
            </a:r>
            <a:r>
              <a:rPr lang="en-GB" dirty="0" err="1"/>
              <a:t>befolkning</a:t>
            </a:r>
            <a:r>
              <a:rPr lang="en-GB" dirty="0"/>
              <a:t> – </a:t>
            </a:r>
            <a:r>
              <a:rPr lang="en-GB" dirty="0" err="1"/>
              <a:t>altså</a:t>
            </a:r>
            <a:r>
              <a:rPr lang="en-GB" dirty="0"/>
              <a:t> et </a:t>
            </a:r>
            <a:r>
              <a:rPr lang="en-GB" dirty="0" err="1"/>
              <a:t>lighedsprincip</a:t>
            </a:r>
            <a:r>
              <a:rPr lang="en-GB" dirty="0"/>
              <a:t> i </a:t>
            </a:r>
            <a:r>
              <a:rPr lang="en-GB" dirty="0" err="1"/>
              <a:t>fordelingen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Konklusion</a:t>
            </a:r>
            <a:r>
              <a:rPr lang="en-GB" dirty="0"/>
              <a:t>: vi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lige</a:t>
            </a:r>
            <a:r>
              <a:rPr lang="en-GB" dirty="0"/>
              <a:t> </a:t>
            </a:r>
            <a:r>
              <a:rPr lang="en-GB" dirty="0" err="1"/>
              <a:t>holde</a:t>
            </a:r>
            <a:r>
              <a:rPr lang="en-GB" dirty="0"/>
              <a:t> </a:t>
            </a:r>
            <a:r>
              <a:rPr lang="en-GB" dirty="0" err="1"/>
              <a:t>budgettet</a:t>
            </a:r>
            <a:r>
              <a:rPr lang="en-GB" dirty="0"/>
              <a:t>, men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en-GB" dirty="0"/>
              <a:t> vi </a:t>
            </a:r>
            <a:r>
              <a:rPr lang="en-GB" dirty="0" err="1"/>
              <a:t>også</a:t>
            </a:r>
            <a:r>
              <a:rPr lang="en-GB" dirty="0"/>
              <a:t> </a:t>
            </a:r>
            <a:r>
              <a:rPr lang="en-GB" dirty="0" err="1"/>
              <a:t>igang</a:t>
            </a:r>
            <a:r>
              <a:rPr lang="en-GB" dirty="0"/>
              <a:t> nu og </a:t>
            </a:r>
            <a:r>
              <a:rPr lang="en-GB" dirty="0" err="1"/>
              <a:t>ramme</a:t>
            </a:r>
            <a:r>
              <a:rPr lang="en-GB" dirty="0"/>
              <a:t> </a:t>
            </a:r>
            <a:r>
              <a:rPr lang="en-GB" dirty="0" err="1"/>
              <a:t>nul</a:t>
            </a:r>
            <a:r>
              <a:rPr lang="en-GB" dirty="0"/>
              <a:t> i 2040.</a:t>
            </a:r>
          </a:p>
          <a:p>
            <a:endParaRPr lang="en-GB" dirty="0"/>
          </a:p>
          <a:p>
            <a:r>
              <a:rPr lang="en-GB" dirty="0"/>
              <a:t>OG den </a:t>
            </a:r>
            <a:r>
              <a:rPr lang="en-GB" dirty="0" err="1"/>
              <a:t>konklusion</a:t>
            </a:r>
            <a:r>
              <a:rPr lang="en-GB" dirty="0"/>
              <a:t> </a:t>
            </a:r>
            <a:r>
              <a:rPr lang="en-GB" dirty="0" err="1"/>
              <a:t>bygger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FNs </a:t>
            </a:r>
            <a:r>
              <a:rPr lang="en-GB" dirty="0" err="1"/>
              <a:t>beregningsprincip</a:t>
            </a:r>
            <a:r>
              <a:rPr lang="en-GB" dirty="0"/>
              <a:t> – </a:t>
            </a:r>
            <a:r>
              <a:rPr lang="en-GB" dirty="0" err="1"/>
              <a:t>som</a:t>
            </a:r>
            <a:r>
              <a:rPr lang="en-GB" dirty="0"/>
              <a:t> er </a:t>
            </a:r>
            <a:r>
              <a:rPr lang="en-GB" dirty="0" err="1"/>
              <a:t>meget</a:t>
            </a:r>
            <a:r>
              <a:rPr lang="en-GB" dirty="0"/>
              <a:t> </a:t>
            </a:r>
            <a:r>
              <a:rPr lang="en-GB" dirty="0" err="1"/>
              <a:t>gunstigt</a:t>
            </a:r>
            <a:r>
              <a:rPr lang="en-GB" dirty="0"/>
              <a:t> for et land </a:t>
            </a:r>
            <a:r>
              <a:rPr lang="en-GB" dirty="0" err="1"/>
              <a:t>som</a:t>
            </a:r>
            <a:r>
              <a:rPr lang="en-GB" dirty="0"/>
              <a:t> Danmark.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471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vurdering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det </a:t>
            </a:r>
            <a:r>
              <a:rPr lang="en-GB" dirty="0" err="1"/>
              <a:t>danske</a:t>
            </a:r>
            <a:r>
              <a:rPr lang="en-GB" dirty="0"/>
              <a:t> </a:t>
            </a:r>
            <a:r>
              <a:rPr lang="en-GB" dirty="0" err="1"/>
              <a:t>mål</a:t>
            </a:r>
            <a:r>
              <a:rPr lang="en-GB" dirty="0"/>
              <a:t> med basis i det </a:t>
            </a:r>
            <a:r>
              <a:rPr lang="en-GB" dirty="0" err="1"/>
              <a:t>globale</a:t>
            </a:r>
            <a:r>
              <a:rPr lang="en-GB" dirty="0"/>
              <a:t> CO2-budget FNs 1,5 graders rapport og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antagelse</a:t>
            </a:r>
            <a:r>
              <a:rPr lang="en-GB" dirty="0"/>
              <a:t> om at DKs </a:t>
            </a:r>
            <a:r>
              <a:rPr lang="en-GB" dirty="0" err="1"/>
              <a:t>andel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budget </a:t>
            </a:r>
            <a:r>
              <a:rPr lang="en-GB" dirty="0" err="1"/>
              <a:t>bør</a:t>
            </a:r>
            <a:r>
              <a:rPr lang="en-GB" dirty="0"/>
              <a:t> </a:t>
            </a:r>
            <a:r>
              <a:rPr lang="en-GB" dirty="0" err="1"/>
              <a:t>svare</a:t>
            </a:r>
            <a:r>
              <a:rPr lang="en-GB" dirty="0"/>
              <a:t> til </a:t>
            </a:r>
            <a:r>
              <a:rPr lang="en-GB" dirty="0" err="1"/>
              <a:t>vores</a:t>
            </a:r>
            <a:r>
              <a:rPr lang="en-GB" dirty="0"/>
              <a:t> </a:t>
            </a:r>
            <a:r>
              <a:rPr lang="en-GB" dirty="0" err="1"/>
              <a:t>andel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den </a:t>
            </a:r>
            <a:r>
              <a:rPr lang="en-GB" dirty="0" err="1"/>
              <a:t>globale</a:t>
            </a:r>
            <a:r>
              <a:rPr lang="en-GB" dirty="0"/>
              <a:t> </a:t>
            </a:r>
            <a:r>
              <a:rPr lang="en-GB" dirty="0" err="1"/>
              <a:t>befolkning</a:t>
            </a:r>
            <a:r>
              <a:rPr lang="en-GB" dirty="0"/>
              <a:t> – </a:t>
            </a:r>
            <a:r>
              <a:rPr lang="en-GB" dirty="0" err="1"/>
              <a:t>altså</a:t>
            </a:r>
            <a:r>
              <a:rPr lang="en-GB" dirty="0"/>
              <a:t> et </a:t>
            </a:r>
            <a:r>
              <a:rPr lang="en-GB" dirty="0" err="1"/>
              <a:t>lighedsprincip</a:t>
            </a:r>
            <a:r>
              <a:rPr lang="en-GB" dirty="0"/>
              <a:t> i </a:t>
            </a:r>
            <a:r>
              <a:rPr lang="en-GB" dirty="0" err="1"/>
              <a:t>fordelingen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Konklusion</a:t>
            </a:r>
            <a:r>
              <a:rPr lang="en-GB" dirty="0"/>
              <a:t>: vi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lige</a:t>
            </a:r>
            <a:r>
              <a:rPr lang="en-GB" dirty="0"/>
              <a:t> </a:t>
            </a:r>
            <a:r>
              <a:rPr lang="en-GB" dirty="0" err="1"/>
              <a:t>holde</a:t>
            </a:r>
            <a:r>
              <a:rPr lang="en-GB" dirty="0"/>
              <a:t> </a:t>
            </a:r>
            <a:r>
              <a:rPr lang="en-GB" dirty="0" err="1"/>
              <a:t>budgettet</a:t>
            </a:r>
            <a:r>
              <a:rPr lang="en-GB" dirty="0"/>
              <a:t>, men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en-GB" dirty="0"/>
              <a:t> vi </a:t>
            </a:r>
            <a:r>
              <a:rPr lang="en-GB" dirty="0" err="1"/>
              <a:t>også</a:t>
            </a:r>
            <a:r>
              <a:rPr lang="en-GB" dirty="0"/>
              <a:t> </a:t>
            </a:r>
            <a:r>
              <a:rPr lang="en-GB" dirty="0" err="1"/>
              <a:t>igang</a:t>
            </a:r>
            <a:r>
              <a:rPr lang="en-GB" dirty="0"/>
              <a:t> nu og </a:t>
            </a:r>
            <a:r>
              <a:rPr lang="en-GB" dirty="0" err="1"/>
              <a:t>ramme</a:t>
            </a:r>
            <a:r>
              <a:rPr lang="en-GB" dirty="0"/>
              <a:t> </a:t>
            </a:r>
            <a:r>
              <a:rPr lang="en-GB" dirty="0" err="1"/>
              <a:t>nul</a:t>
            </a:r>
            <a:r>
              <a:rPr lang="en-GB" dirty="0"/>
              <a:t> i 2040.</a:t>
            </a:r>
          </a:p>
          <a:p>
            <a:endParaRPr lang="en-GB" dirty="0"/>
          </a:p>
          <a:p>
            <a:r>
              <a:rPr lang="en-GB" dirty="0"/>
              <a:t>OG den </a:t>
            </a:r>
            <a:r>
              <a:rPr lang="en-GB" dirty="0" err="1"/>
              <a:t>konklusion</a:t>
            </a:r>
            <a:r>
              <a:rPr lang="en-GB" dirty="0"/>
              <a:t> </a:t>
            </a:r>
            <a:r>
              <a:rPr lang="en-GB" dirty="0" err="1"/>
              <a:t>bygger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FNs </a:t>
            </a:r>
            <a:r>
              <a:rPr lang="en-GB" dirty="0" err="1"/>
              <a:t>beregningsprincip</a:t>
            </a:r>
            <a:r>
              <a:rPr lang="en-GB" dirty="0"/>
              <a:t> – </a:t>
            </a:r>
            <a:r>
              <a:rPr lang="en-GB" dirty="0" err="1"/>
              <a:t>som</a:t>
            </a:r>
            <a:r>
              <a:rPr lang="en-GB" dirty="0"/>
              <a:t> er </a:t>
            </a:r>
            <a:r>
              <a:rPr lang="en-GB" dirty="0" err="1"/>
              <a:t>meget</a:t>
            </a:r>
            <a:r>
              <a:rPr lang="en-GB" dirty="0"/>
              <a:t> </a:t>
            </a:r>
            <a:r>
              <a:rPr lang="en-GB" dirty="0" err="1"/>
              <a:t>gunstigt</a:t>
            </a:r>
            <a:r>
              <a:rPr lang="en-GB" dirty="0"/>
              <a:t> for et land </a:t>
            </a:r>
            <a:r>
              <a:rPr lang="en-GB" dirty="0" err="1"/>
              <a:t>som</a:t>
            </a:r>
            <a:r>
              <a:rPr lang="en-GB" dirty="0"/>
              <a:t> Danmark.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64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4932000" tIns="36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6"/>
            <a:ext cx="4469607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5F63992-81DD-4E59-90FA-74361159722F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4053600"/>
            <a:ext cx="3564334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7375" y="3007286"/>
            <a:ext cx="3564334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3564334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9"/>
          <p:cNvSpPr>
            <a:spLocks noGrp="1"/>
          </p:cNvSpPr>
          <p:nvPr>
            <p:ph type="pic" sz="quarter" idx="15" hasCustomPrompt="1"/>
          </p:nvPr>
        </p:nvSpPr>
        <p:spPr>
          <a:xfrm>
            <a:off x="4682729" y="1635125"/>
            <a:ext cx="3872309" cy="4667251"/>
          </a:xfrm>
          <a:blipFill>
            <a:blip r:embed="rId2"/>
            <a:srcRect/>
            <a:stretch>
              <a:fillRect l="-11" r="-9936"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7" y="619125"/>
            <a:ext cx="7967662" cy="86518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7376" y="1635125"/>
            <a:ext cx="3882486" cy="4667251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E670-9FB7-4315-84DE-52FB48770D82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7376" y="1635125"/>
            <a:ext cx="7967662" cy="4667250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6" y="619125"/>
            <a:ext cx="7967663" cy="865188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F889-A811-4C65-BC10-FC6818A20D47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righ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2728" y="4903567"/>
            <a:ext cx="446127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FF43-DB95-4864-B236-B0B6E8F4F2A0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446127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text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B226-DDC5-405C-8EA3-5453C1E8EB5D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righ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E65C-360B-4039-AB89-06F19BC315AD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4682728" y="2036763"/>
            <a:ext cx="446127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6575" indent="-271463">
              <a:tabLst/>
              <a:defRPr>
                <a:solidFill>
                  <a:schemeClr val="bg1"/>
                </a:solidFill>
              </a:defRPr>
            </a:lvl2pPr>
            <a:lvl3pPr marL="536575" indent="-271463">
              <a:defRPr sz="2000">
                <a:solidFill>
                  <a:schemeClr val="bg1"/>
                </a:solidFill>
              </a:defRPr>
            </a:lvl3pPr>
            <a:lvl4pPr marL="536575" indent="-271463">
              <a:defRPr sz="2000">
                <a:solidFill>
                  <a:schemeClr val="bg1"/>
                </a:solidFill>
              </a:defRPr>
            </a:lvl4pPr>
            <a:lvl5pPr marL="536575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4932000" tIns="360000" rIns="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19FB-3072-4077-AA42-D28791A679DA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446127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6575" indent="-271463">
              <a:defRPr>
                <a:solidFill>
                  <a:schemeClr val="bg1"/>
                </a:solidFill>
              </a:defRPr>
            </a:lvl2pPr>
            <a:lvl3pPr marL="536575" indent="-271463">
              <a:defRPr sz="2000">
                <a:solidFill>
                  <a:schemeClr val="bg1"/>
                </a:solidFill>
              </a:defRPr>
            </a:lvl3pPr>
            <a:lvl4pPr marL="536575" indent="-271463">
              <a:defRPr sz="2000">
                <a:solidFill>
                  <a:schemeClr val="bg1"/>
                </a:solidFill>
              </a:defRPr>
            </a:lvl4pPr>
            <a:lvl5pPr marL="536575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al bullet li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C56-A7A8-4003-BEB7-E47F01DF87DF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4" y="622301"/>
            <a:ext cx="7967663" cy="5681002"/>
          </a:xfrm>
          <a:noFill/>
        </p:spPr>
        <p:txBody>
          <a:bodyPr lIns="0" tIns="0" rIns="0" bIns="0"/>
          <a:lstStyle>
            <a:lvl1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56070" y="612884"/>
            <a:ext cx="87571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25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F94A-E0B8-4DFD-A908-EFEAB82AF80D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633538"/>
            <a:ext cx="7967663" cy="4110037"/>
          </a:xfrm>
          <a:noFill/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5934971"/>
            <a:ext cx="7967663" cy="367404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source</a:t>
            </a:r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irrored tex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3E39-AF6B-40E3-8BF3-7E834A04E609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633538"/>
            <a:ext cx="3868583" cy="4669764"/>
          </a:xfrm>
          <a:noFill/>
        </p:spPr>
        <p:txBody>
          <a:bodyPr lIns="0" tIns="0" rIns="0" bIns="0"/>
          <a:lstStyle>
            <a:lvl1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4678760" y="1633538"/>
            <a:ext cx="3876278" cy="4669764"/>
          </a:xfrm>
          <a:noFill/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87377" y="622300"/>
            <a:ext cx="7967662" cy="849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C2F4-462D-4BD4-9025-86FD7D8AF145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1633537"/>
            <a:ext cx="7967663" cy="4668837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4932000" tIns="360000" anchor="ctr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4BAEE1E-B5FD-4740-ACDA-6CAFC8D24650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4469607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4042705"/>
            <a:ext cx="3563425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8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3" y="2610941"/>
            <a:ext cx="3563426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619125"/>
            <a:ext cx="7967663" cy="865188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C015-C244-4BA1-A831-6C8E63A96CC2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858-3149-45CE-A7BF-0594A400CFEA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 userDrawn="1"/>
        </p:nvSpPr>
        <p:spPr>
          <a:xfrm>
            <a:off x="587376" y="619126"/>
            <a:ext cx="7967662" cy="865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 dirty="0">
                <a:solidFill>
                  <a:schemeClr val="tx1"/>
                </a:solidFill>
              </a:rPr>
              <a:t>User guide </a:t>
            </a:r>
            <a:r>
              <a:rPr lang="en-GB" sz="1800" dirty="0">
                <a:solidFill>
                  <a:schemeClr val="tx1"/>
                </a:solidFill>
              </a:rPr>
              <a:t>– delete before use</a:t>
            </a:r>
          </a:p>
        </p:txBody>
      </p:sp>
      <p:sp>
        <p:nvSpPr>
          <p:cNvPr id="46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PowerPoint templates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open PowerPoint on your UCPH computer, </a:t>
            </a:r>
            <a:r>
              <a:rPr lang="en-GB" sz="800" kern="1200" dirty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 opens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template in 4:3 format with an English UCPH logo.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click on the UCPH tab in the toolbar, click "Select Template" to choose between templates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Danish and English 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4:3 and 16:9 formats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"full" or "empty" versions (in the full version there is an example of each slide type in the left-hand window)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well as an example slide with text in English.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you use a 'full' version, you must delete the slides you do not want to use.</a:t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 users and others can download PowerPoint templates at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www.designguide.ku.dk/ku/skabeloner/powerpoint/praesentationer/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48"/>
          <p:cNvSpPr txBox="1">
            <a:spLocks noChangeArrowheads="1"/>
          </p:cNvSpPr>
          <p:nvPr userDrawn="1"/>
        </p:nvSpPr>
        <p:spPr bwMode="auto">
          <a:xfrm>
            <a:off x="2570384" y="3966227"/>
            <a:ext cx="1755548" cy="18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your unit name (e.g. your department), page numbers and the date</a:t>
            </a:r>
            <a:endParaRPr lang="da-DK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top menu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Header and </a:t>
            </a:r>
            <a:r>
              <a:rPr lang="da-DK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Footer</a:t>
            </a:r>
            <a:endParaRPr lang="da-DK" sz="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Fill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da-DK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fields</a:t>
            </a:r>
            <a:endParaRPr lang="da-DK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all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it is only to be used on a single 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information goes on the right-hand side of the page in the grey top bar.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5" y="5688880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new slide (2010 + 2013 and 2016 version) 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49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896656"/>
            <a:ext cx="395416" cy="126627"/>
          </a:xfrm>
          <a:prstGeom prst="rect">
            <a:avLst/>
          </a:prstGeom>
        </p:spPr>
      </p:pic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2570384" y="2582327"/>
            <a:ext cx="16242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Replace slide type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the layout of your current slide.</a:t>
            </a:r>
            <a:endParaRPr lang="da-DK" altLang="da-DK" sz="8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Text Box 48"/>
          <p:cNvSpPr txBox="1">
            <a:spLocks noChangeArrowheads="1"/>
          </p:cNvSpPr>
          <p:nvPr userDrawn="1"/>
        </p:nvSpPr>
        <p:spPr bwMode="auto">
          <a:xfrm>
            <a:off x="2570384" y="3315092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uses the font Microsoft New Tai Lue in PowerPoint.</a:t>
            </a:r>
            <a:endParaRPr lang="da-DK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Gridliness and Guides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see gridlines and guides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on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View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and/or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establish additional gridlines and 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Hover the mouse over an existing gridline and click on the line (coordinates of the line are displayed)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down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 key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while you move the location of the line (adds a new line).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Press Alt + F9 for a rapid display of gridlines</a:t>
            </a:r>
            <a:endParaRPr lang="da-DK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picture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 layouts with picture placeholders: Click the icon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</a:t>
            </a:r>
            <a:endParaRPr lang="da-DK" sz="800" b="1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text  ”Clik here to insert image” will not be visible in presentation mode.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find UCPH-images, which are adapted to and minimised to the 4:3 and 16:9 format via this link: </a:t>
            </a:r>
            <a:b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da-DK" sz="800" b="0" baseline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slide show-view to activate the link.</a:t>
            </a:r>
            <a:endParaRPr lang="da-DK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Image sizes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optimal picture sizes are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Save the images in 72 dpi and in "jpg medium quality"</a:t>
            </a:r>
            <a:endParaRPr lang="da-DK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Trimming pictures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Crop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change the image focus/size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want to scale the picture, hold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button down while dragging in the image corners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picture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delete the picture and inserts a new, the picture may be in front of text and graphics. If this happens, you must select the image, right-click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  <a:endParaRPr lang="da-DK" sz="800" b="1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Template colors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choose between a range of colors for backgrounds and graphs.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surface of which you want to change the color and then click on the paint can icon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Further information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See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8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59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0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1" name="Text Box 48"/>
          <p:cNvSpPr txBox="1">
            <a:spLocks noChangeArrowheads="1"/>
          </p:cNvSpPr>
          <p:nvPr userDrawn="1"/>
        </p:nvSpPr>
        <p:spPr bwMode="auto">
          <a:xfrm>
            <a:off x="2570384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the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Click on the top part of the button to create a slide identical to the one selected. Click on the bottom part of the button to see a selection of possible layout choices</a:t>
            </a:r>
            <a:endParaRPr lang="da-DK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2" name="Picture 2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71879" y="1743737"/>
            <a:ext cx="243186" cy="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603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br>
              <a:rPr lang="en-GB" dirty="0"/>
            </a:br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4682728" y="691816"/>
            <a:ext cx="446127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164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5EC0A1D8-3ABB-4543-BDE4-494CA30745CE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164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164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55748" y="4053600"/>
            <a:ext cx="349929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055747" y="3007286"/>
            <a:ext cx="3499291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055747" y="1020200"/>
            <a:ext cx="3511991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28DFFFC-8FEB-49C6-9D0D-E0BD92A86F5F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4682728" y="2271092"/>
            <a:ext cx="446127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54401" y="4053600"/>
            <a:ext cx="3500638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8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054401" y="2610941"/>
            <a:ext cx="3513337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5398" b="7654"/>
          <a:stretch/>
        </p:blipFill>
        <p:spPr>
          <a:xfrm>
            <a:off x="-763323" y="0"/>
            <a:ext cx="9907323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A633E42-BD66-4E16-AB4B-D4F73B67BBBB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691816"/>
            <a:ext cx="4469607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7375" y="3007286"/>
            <a:ext cx="3564334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4053600"/>
            <a:ext cx="3564334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3564334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5398" b="7654"/>
          <a:stretch/>
        </p:blipFill>
        <p:spPr>
          <a:xfrm>
            <a:off x="-763323" y="0"/>
            <a:ext cx="9907323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D0A47663-4FC2-4F88-9BD5-092FD898EE9B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4469607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4053600"/>
            <a:ext cx="3563425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3" y="2610941"/>
            <a:ext cx="3563426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bje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619125"/>
            <a:ext cx="7967664" cy="8651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7375" y="1635125"/>
            <a:ext cx="7967663" cy="4668178"/>
          </a:xfrm>
        </p:spPr>
        <p:txBody>
          <a:bodyPr vert="horz" lIns="0" tIns="0" rIns="0" bIns="0" rtlCol="0">
            <a:noAutofit/>
          </a:bodyPr>
          <a:lstStyle>
            <a:lvl1pPr>
              <a:defRPr lang="da-DK" baseline="0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108082-5606-4489-9CAA-FF24F5AB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FDB9C9F-B455-4A6B-833C-18752A603B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B7ED620-E7D4-429D-BE00-9EBA5A311F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7FE1165-4DAC-4803-9387-1B7DC587A34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B939E7-E8BE-4EDC-A4C7-4CF4D90B066E}" type="datetime1">
              <a:rPr lang="da-DK" smtClean="0"/>
              <a:t>24-10-2019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652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6" y="619125"/>
            <a:ext cx="7967662" cy="865188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7376" y="1633539"/>
            <a:ext cx="3873247" cy="4668836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678759" y="1635125"/>
            <a:ext cx="3876280" cy="4667250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B769-5527-4DD4-9DA1-DF6DC20FE7C2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7375" y="619125"/>
            <a:ext cx="7967663" cy="865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7375" y="1635125"/>
            <a:ext cx="7967663" cy="46681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2</a:t>
            </a:r>
          </a:p>
          <a:p>
            <a:pPr lvl="2"/>
            <a:r>
              <a:rPr lang="da-DK" dirty="0"/>
              <a:t>3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4"/>
            <a:endParaRPr lang="da-DK" dirty="0"/>
          </a:p>
          <a:p>
            <a:pPr marL="402431" marR="0" lvl="1" indent="-19883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dirty="0"/>
          </a:p>
        </p:txBody>
      </p:sp>
      <p:sp>
        <p:nvSpPr>
          <p:cNvPr id="7" name="Rectangle 19"/>
          <p:cNvSpPr/>
          <p:nvPr/>
        </p:nvSpPr>
        <p:spPr>
          <a:xfrm>
            <a:off x="0" y="3"/>
            <a:ext cx="9144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984558" y="85746"/>
            <a:ext cx="4168170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177914" y="85746"/>
            <a:ext cx="377124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272722" y="85746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8B939E7-E8BE-4EDC-A4C7-4CF4D90B066E}" type="datetime1">
              <a:rPr lang="da-DK" smtClean="0"/>
              <a:t>24-10-2019</a:t>
            </a:fld>
            <a:endParaRPr lang="da-DK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4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15" name="Picture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89" r:id="rId8"/>
    <p:sldLayoutId id="2147483662" r:id="rId9"/>
    <p:sldLayoutId id="2147483684" r:id="rId10"/>
    <p:sldLayoutId id="2147483685" r:id="rId11"/>
    <p:sldLayoutId id="2147483677" r:id="rId12"/>
    <p:sldLayoutId id="2147483675" r:id="rId13"/>
    <p:sldLayoutId id="2147483676" r:id="rId14"/>
    <p:sldLayoutId id="2147483678" r:id="rId15"/>
    <p:sldLayoutId id="2147483681" r:id="rId16"/>
    <p:sldLayoutId id="2147483682" r:id="rId17"/>
    <p:sldLayoutId id="2147483683" r:id="rId18"/>
    <p:sldLayoutId id="2147483687" r:id="rId19"/>
    <p:sldLayoutId id="2147483664" r:id="rId20"/>
    <p:sldLayoutId id="2147483665" r:id="rId21"/>
    <p:sldLayoutId id="2147483688" r:id="rId22"/>
  </p:sldLayoutIdLst>
  <p:hf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00" kern="1200" spc="4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400" kern="1200" spc="45" baseline="0">
          <a:solidFill>
            <a:schemeClr val="tx1"/>
          </a:solidFill>
          <a:latin typeface="+mn-lt"/>
          <a:ea typeface="+mn-ea"/>
          <a:cs typeface="+mn-cs"/>
        </a:defRPr>
      </a:lvl1pPr>
      <a:lvl2pPr marL="535781" marR="0" indent="-264319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45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8038" indent="-271463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 spc="45" baseline="0">
          <a:solidFill>
            <a:schemeClr val="tx1"/>
          </a:solidFill>
          <a:latin typeface="+mn-lt"/>
          <a:ea typeface="+mn-ea"/>
          <a:cs typeface="+mn-cs"/>
        </a:defRPr>
      </a:lvl5pPr>
      <a:lvl6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5389" userDrawn="1">
          <p15:clr>
            <a:srgbClr val="F26B43"/>
          </p15:clr>
        </p15:guide>
        <p15:guide id="3" orient="horz" pos="1029" userDrawn="1">
          <p15:clr>
            <a:srgbClr val="F26B43"/>
          </p15:clr>
        </p15:guide>
        <p15:guide id="4" orient="horz" pos="3970" userDrawn="1">
          <p15:clr>
            <a:srgbClr val="F26B43"/>
          </p15:clr>
        </p15:guide>
        <p15:guide id="5" pos="5397" userDrawn="1">
          <p15:clr>
            <a:srgbClr val="F26B43"/>
          </p15:clr>
        </p15:guide>
        <p15:guide id="6" orient="horz" pos="392" userDrawn="1">
          <p15:clr>
            <a:srgbClr val="F26B43"/>
          </p15:clr>
        </p15:guide>
        <p15:guide id="7" orient="horz" pos="9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s://www.pnas.org/content/115/33/825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s://www.klimaraadet.dk/da/analyser/rammer-dansk-klimapolitik" TargetMode="External"/><Relationship Id="rId4" Type="http://schemas.openxmlformats.org/officeDocument/2006/relationships/hyperlink" Target="https://www.information.dk/debat/2019/06/klima-omstillingsraadet-roede-partiers-klimamaal-bidrager-oege-ambitionerne-global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s://www.klimaraadet.dk/da/analyser/rammer-dansk-klimapolitik" TargetMode="External"/><Relationship Id="rId4" Type="http://schemas.openxmlformats.org/officeDocument/2006/relationships/hyperlink" Target="https://www.information.dk/debat/2019/06/klima-omstillingsraadet-roede-partiers-klimamaal-bidrager-oege-ambitionerne-global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430DC-FCF1-47BF-8EF3-93C4AEF2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4" y="1120140"/>
            <a:ext cx="7967664" cy="1632903"/>
          </a:xfrm>
        </p:spPr>
        <p:txBody>
          <a:bodyPr/>
          <a:lstStyle/>
          <a:p>
            <a:r>
              <a:rPr lang="en-GB" sz="4500" b="1" dirty="0"/>
              <a:t>Det </a:t>
            </a:r>
            <a:r>
              <a:rPr lang="en-GB" sz="4500" b="1" dirty="0" err="1"/>
              <a:t>danske</a:t>
            </a:r>
            <a:r>
              <a:rPr lang="en-GB" sz="4500" b="1" dirty="0"/>
              <a:t> 70%-</a:t>
            </a:r>
            <a:r>
              <a:rPr lang="en-GB" sz="4500" b="1" dirty="0" err="1"/>
              <a:t>klimamål</a:t>
            </a:r>
            <a:r>
              <a:rPr lang="en-GB" sz="4500" b="1" dirty="0"/>
              <a:t> i </a:t>
            </a:r>
            <a:r>
              <a:rPr lang="en-GB" sz="4500" b="1" dirty="0" err="1"/>
              <a:t>en</a:t>
            </a:r>
            <a:r>
              <a:rPr lang="en-GB" sz="4500" b="1" dirty="0"/>
              <a:t> </a:t>
            </a:r>
            <a:r>
              <a:rPr lang="en-GB" sz="4500" b="1"/>
              <a:t>global kontekst</a:t>
            </a:r>
            <a:endParaRPr lang="en-GB" sz="4500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10EE11-69BE-4383-A3AE-055C4E052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3040379"/>
            <a:ext cx="7967663" cy="326292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Jens Friis Lund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dirty="0" err="1">
                <a:solidFill>
                  <a:schemeClr val="accent1"/>
                </a:solidFill>
              </a:rPr>
              <a:t>Københavns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Universitet</a:t>
            </a:r>
            <a:r>
              <a:rPr lang="en-GB" dirty="0">
                <a:solidFill>
                  <a:schemeClr val="accent1"/>
                </a:solidFill>
              </a:rPr>
              <a:t> &amp;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Klima- og </a:t>
            </a:r>
            <a:r>
              <a:rPr lang="en-GB" dirty="0" err="1">
                <a:solidFill>
                  <a:schemeClr val="accent1"/>
                </a:solidFill>
              </a:rPr>
              <a:t>Omstillingsrådet</a:t>
            </a: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dirty="0" err="1">
                <a:solidFill>
                  <a:schemeClr val="accent1"/>
                </a:solidFill>
              </a:rPr>
              <a:t>Broen</a:t>
            </a:r>
            <a:r>
              <a:rPr lang="en-GB" dirty="0">
                <a:solidFill>
                  <a:schemeClr val="accent1"/>
                </a:solidFill>
              </a:rPr>
              <a:t> til </a:t>
            </a:r>
            <a:r>
              <a:rPr lang="en-GB" dirty="0" err="1">
                <a:solidFill>
                  <a:schemeClr val="accent1"/>
                </a:solidFill>
              </a:rPr>
              <a:t>fremtiden</a:t>
            </a:r>
            <a:r>
              <a:rPr lang="en-GB" dirty="0">
                <a:solidFill>
                  <a:schemeClr val="accent1"/>
                </a:solidFill>
              </a:rPr>
              <a:t>, 24. </a:t>
            </a:r>
            <a:r>
              <a:rPr lang="en-GB" dirty="0" err="1">
                <a:solidFill>
                  <a:schemeClr val="accent1"/>
                </a:solidFill>
              </a:rPr>
              <a:t>Oktober</a:t>
            </a:r>
            <a:r>
              <a:rPr lang="en-GB" dirty="0">
                <a:solidFill>
                  <a:schemeClr val="accent1"/>
                </a:solidFill>
              </a:rPr>
              <a:t> 2019 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EFF194-898F-4BC5-82E6-93637812A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2B42DE6-8DCC-4680-8E30-3C0DF4C6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1C71611-C4FC-4CE4-8152-C24A04F1B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670" y="0"/>
            <a:ext cx="2328330" cy="7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00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5A1827-6316-4B34-B4D0-F6657805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11" y="1840894"/>
            <a:ext cx="6248660" cy="4286091"/>
          </a:xfrm>
        </p:spPr>
        <p:txBody>
          <a:bodyPr/>
          <a:lstStyle/>
          <a:p>
            <a:r>
              <a:rPr lang="en-GB" sz="2000" dirty="0">
                <a:solidFill>
                  <a:schemeClr val="accent1"/>
                </a:solidFill>
              </a:rPr>
              <a:t>Men det var jo </a:t>
            </a:r>
            <a:r>
              <a:rPr lang="en-GB" sz="2000" dirty="0" err="1">
                <a:solidFill>
                  <a:schemeClr val="accent1"/>
                </a:solidFill>
              </a:rPr>
              <a:t>kun</a:t>
            </a:r>
            <a:r>
              <a:rPr lang="en-GB" sz="2000" dirty="0">
                <a:solidFill>
                  <a:schemeClr val="accent1"/>
                </a:solidFill>
              </a:rPr>
              <a:t> et CO2 budget!?!</a:t>
            </a:r>
          </a:p>
          <a:p>
            <a:r>
              <a:rPr lang="en-GB" sz="2000" dirty="0" err="1">
                <a:solidFill>
                  <a:schemeClr val="accent1"/>
                </a:solidFill>
              </a:rPr>
              <a:t>Ja</a:t>
            </a:r>
            <a:r>
              <a:rPr lang="en-GB" sz="2000" dirty="0">
                <a:solidFill>
                  <a:schemeClr val="accent1"/>
                </a:solidFill>
              </a:rPr>
              <a:t>, men </a:t>
            </a:r>
            <a:r>
              <a:rPr lang="en-GB" sz="2000" dirty="0" err="1">
                <a:solidFill>
                  <a:schemeClr val="accent1"/>
                </a:solidFill>
              </a:rPr>
              <a:t>budgettet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antager</a:t>
            </a:r>
            <a:r>
              <a:rPr lang="en-GB" sz="2000" dirty="0">
                <a:solidFill>
                  <a:schemeClr val="accent1"/>
                </a:solidFill>
              </a:rPr>
              <a:t>, at vi </a:t>
            </a:r>
            <a:r>
              <a:rPr lang="en-GB" sz="2000" dirty="0" err="1">
                <a:solidFill>
                  <a:schemeClr val="accent1"/>
                </a:solidFill>
              </a:rPr>
              <a:t>reducerer</a:t>
            </a:r>
            <a:r>
              <a:rPr lang="en-GB" sz="2000" dirty="0">
                <a:solidFill>
                  <a:schemeClr val="accent1"/>
                </a:solidFill>
              </a:rPr>
              <a:t> de </a:t>
            </a:r>
            <a:r>
              <a:rPr lang="en-GB" sz="2000" dirty="0" err="1">
                <a:solidFill>
                  <a:schemeClr val="accent1"/>
                </a:solidFill>
              </a:rPr>
              <a:t>andre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drivhusgasser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også</a:t>
            </a:r>
            <a:r>
              <a:rPr lang="en-GB" sz="2000" dirty="0">
                <a:solidFill>
                  <a:schemeClr val="accent1"/>
                </a:solidFill>
              </a:rPr>
              <a:t>. </a:t>
            </a:r>
            <a:r>
              <a:rPr lang="en-GB" sz="2000" dirty="0" err="1">
                <a:solidFill>
                  <a:schemeClr val="accent1"/>
                </a:solidFill>
              </a:rPr>
              <a:t>Hvis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ikke</a:t>
            </a:r>
            <a:r>
              <a:rPr lang="en-GB" sz="2000" dirty="0">
                <a:solidFill>
                  <a:schemeClr val="accent1"/>
                </a:solidFill>
              </a:rPr>
              <a:t> det er </a:t>
            </a:r>
            <a:r>
              <a:rPr lang="en-GB" sz="2000" dirty="0" err="1">
                <a:solidFill>
                  <a:schemeClr val="accent1"/>
                </a:solidFill>
              </a:rPr>
              <a:t>tilfældet</a:t>
            </a:r>
            <a:r>
              <a:rPr lang="en-GB" sz="2000" dirty="0">
                <a:solidFill>
                  <a:schemeClr val="accent1"/>
                </a:solidFill>
              </a:rPr>
              <a:t>, </a:t>
            </a:r>
            <a:r>
              <a:rPr lang="en-GB" sz="2000" dirty="0" err="1">
                <a:solidFill>
                  <a:schemeClr val="accent1"/>
                </a:solidFill>
              </a:rPr>
              <a:t>så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skal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budgettet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reduceres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yderligere</a:t>
            </a:r>
            <a:r>
              <a:rPr lang="en-GB" sz="2000" dirty="0">
                <a:solidFill>
                  <a:schemeClr val="accent1"/>
                </a:solidFill>
              </a:rPr>
              <a:t>.</a:t>
            </a:r>
          </a:p>
          <a:p>
            <a:endParaRPr lang="en-GB" sz="2000" dirty="0">
              <a:solidFill>
                <a:schemeClr val="accent1"/>
              </a:solidFill>
            </a:endParaRPr>
          </a:p>
          <a:p>
            <a:endParaRPr lang="en-GB" sz="2000" dirty="0">
              <a:solidFill>
                <a:schemeClr val="accent1"/>
              </a:solidFill>
            </a:endParaRPr>
          </a:p>
          <a:p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551396-8130-403A-A963-39C16F78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B288394-F778-4C68-A3FA-531D3D5F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10</a:t>
            </a:fld>
            <a:endParaRPr lang="en-GB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E6E43C6-0150-432E-9DB2-E39620ED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7" y="619125"/>
            <a:ext cx="9028253" cy="865188"/>
          </a:xfrm>
        </p:spPr>
        <p:txBody>
          <a:bodyPr/>
          <a:lstStyle/>
          <a:p>
            <a:r>
              <a:rPr lang="en-GB" sz="2800" b="1" dirty="0"/>
              <a:t>Det </a:t>
            </a:r>
            <a:r>
              <a:rPr lang="en-GB" sz="2800" b="1" dirty="0" err="1"/>
              <a:t>danske</a:t>
            </a:r>
            <a:r>
              <a:rPr lang="en-GB" sz="2800" b="1" dirty="0"/>
              <a:t> 70%-</a:t>
            </a:r>
            <a:r>
              <a:rPr lang="en-GB" sz="2800" b="1" dirty="0" err="1"/>
              <a:t>klimamål</a:t>
            </a:r>
            <a:r>
              <a:rPr lang="en-GB" sz="2800" b="1" dirty="0"/>
              <a:t> </a:t>
            </a:r>
            <a:br>
              <a:rPr lang="en-GB" sz="2800" dirty="0"/>
            </a:br>
            <a:r>
              <a:rPr lang="en-GB" sz="2800" dirty="0"/>
              <a:t>- set </a:t>
            </a:r>
            <a:r>
              <a:rPr lang="en-GB" sz="2800" dirty="0" err="1"/>
              <a:t>udfra</a:t>
            </a:r>
            <a:r>
              <a:rPr lang="en-GB" sz="2800" dirty="0"/>
              <a:t> et </a:t>
            </a:r>
            <a:r>
              <a:rPr lang="en-GB" sz="2800" dirty="0" err="1"/>
              <a:t>globalt</a:t>
            </a:r>
            <a:r>
              <a:rPr lang="en-GB" sz="2800" dirty="0"/>
              <a:t> budget for </a:t>
            </a:r>
            <a:r>
              <a:rPr lang="en-GB" sz="2800" dirty="0" err="1"/>
              <a:t>drivhusgasudledninger</a:t>
            </a:r>
            <a:r>
              <a:rPr lang="en-GB" sz="2800" dirty="0"/>
              <a:t>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DA3F0EC-1C53-456B-90EC-9A10CB433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670" y="0"/>
            <a:ext cx="2328330" cy="7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65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5A1827-6316-4B34-B4D0-F6657805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11" y="1840894"/>
            <a:ext cx="6248660" cy="4286091"/>
          </a:xfrm>
        </p:spPr>
        <p:txBody>
          <a:bodyPr/>
          <a:lstStyle/>
          <a:p>
            <a:r>
              <a:rPr lang="en-GB" sz="2000" dirty="0" err="1">
                <a:solidFill>
                  <a:schemeClr val="accent1"/>
                </a:solidFill>
              </a:rPr>
              <a:t>Beregningen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af</a:t>
            </a:r>
            <a:r>
              <a:rPr lang="en-GB" sz="2000" dirty="0">
                <a:solidFill>
                  <a:schemeClr val="accent1"/>
                </a:solidFill>
              </a:rPr>
              <a:t> det </a:t>
            </a:r>
            <a:r>
              <a:rPr lang="en-GB" sz="2000" dirty="0" err="1">
                <a:solidFill>
                  <a:schemeClr val="accent1"/>
                </a:solidFill>
              </a:rPr>
              <a:t>danske</a:t>
            </a:r>
            <a:r>
              <a:rPr lang="en-GB" sz="2000" dirty="0">
                <a:solidFill>
                  <a:schemeClr val="accent1"/>
                </a:solidFill>
              </a:rPr>
              <a:t> budget </a:t>
            </a:r>
            <a:r>
              <a:rPr lang="en-GB" sz="2000" dirty="0" err="1">
                <a:solidFill>
                  <a:schemeClr val="accent1"/>
                </a:solidFill>
              </a:rPr>
              <a:t>refererer</a:t>
            </a:r>
            <a:r>
              <a:rPr lang="en-GB" sz="2000" dirty="0">
                <a:solidFill>
                  <a:schemeClr val="accent1"/>
                </a:solidFill>
              </a:rPr>
              <a:t> til FNs </a:t>
            </a:r>
            <a:r>
              <a:rPr lang="en-GB" sz="2000" dirty="0" err="1">
                <a:solidFill>
                  <a:schemeClr val="accent1"/>
                </a:solidFill>
              </a:rPr>
              <a:t>regnskabsprincip</a:t>
            </a:r>
            <a:r>
              <a:rPr lang="en-GB" sz="2000" dirty="0">
                <a:solidFill>
                  <a:schemeClr val="accent1"/>
                </a:solidFill>
              </a:rPr>
              <a:t> ‘</a:t>
            </a:r>
            <a:r>
              <a:rPr lang="en-GB" sz="2000" dirty="0" err="1">
                <a:solidFill>
                  <a:schemeClr val="accent1"/>
                </a:solidFill>
              </a:rPr>
              <a:t>territorialprincippet</a:t>
            </a:r>
            <a:r>
              <a:rPr lang="en-GB" sz="2000" dirty="0">
                <a:solidFill>
                  <a:schemeClr val="accent1"/>
                </a:solidFill>
              </a:rPr>
              <a:t>’</a:t>
            </a:r>
          </a:p>
          <a:p>
            <a:r>
              <a:rPr lang="en-GB" sz="2000" dirty="0" err="1">
                <a:solidFill>
                  <a:schemeClr val="accent1"/>
                </a:solidFill>
              </a:rPr>
              <a:t>Dette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princip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indebærer</a:t>
            </a:r>
            <a:r>
              <a:rPr lang="en-GB" sz="2000" dirty="0">
                <a:solidFill>
                  <a:schemeClr val="accent1"/>
                </a:solidFill>
              </a:rPr>
              <a:t>, at </a:t>
            </a:r>
            <a:r>
              <a:rPr lang="en-GB" sz="2000" dirty="0" err="1">
                <a:solidFill>
                  <a:schemeClr val="accent1"/>
                </a:solidFill>
              </a:rPr>
              <a:t>en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stigende</a:t>
            </a:r>
            <a:r>
              <a:rPr lang="en-GB" sz="2000" dirty="0">
                <a:solidFill>
                  <a:schemeClr val="accent1"/>
                </a:solidFill>
              </a:rPr>
              <a:t> del </a:t>
            </a:r>
            <a:r>
              <a:rPr lang="en-GB" sz="2000" dirty="0" err="1">
                <a:solidFill>
                  <a:schemeClr val="accent1"/>
                </a:solidFill>
              </a:rPr>
              <a:t>udledningerne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forbundet</a:t>
            </a:r>
            <a:r>
              <a:rPr lang="en-GB" sz="2000" dirty="0">
                <a:solidFill>
                  <a:schemeClr val="accent1"/>
                </a:solidFill>
              </a:rPr>
              <a:t> med </a:t>
            </a:r>
            <a:r>
              <a:rPr lang="en-GB" sz="2000" dirty="0" err="1">
                <a:solidFill>
                  <a:schemeClr val="accent1"/>
                </a:solidFill>
              </a:rPr>
              <a:t>opretholdelsen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af</a:t>
            </a:r>
            <a:r>
              <a:rPr lang="en-GB" sz="2000" dirty="0">
                <a:solidFill>
                  <a:schemeClr val="accent1"/>
                </a:solidFill>
              </a:rPr>
              <a:t> det </a:t>
            </a:r>
            <a:r>
              <a:rPr lang="en-GB" sz="2000" dirty="0" err="1">
                <a:solidFill>
                  <a:schemeClr val="accent1"/>
                </a:solidFill>
              </a:rPr>
              <a:t>danske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samfund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enten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</a:rPr>
              <a:t>tælles</a:t>
            </a:r>
            <a:r>
              <a:rPr lang="en-GB" sz="2000" b="1" dirty="0">
                <a:solidFill>
                  <a:schemeClr val="accent1"/>
                </a:solidFill>
              </a:rPr>
              <a:t> i </a:t>
            </a:r>
            <a:r>
              <a:rPr lang="en-GB" sz="2000" b="1" dirty="0" err="1">
                <a:solidFill>
                  <a:schemeClr val="accent1"/>
                </a:solidFill>
              </a:rPr>
              <a:t>andre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</a:rPr>
              <a:t>landes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</a:rPr>
              <a:t>regnskab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eller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</a:rPr>
              <a:t>ignoreres</a:t>
            </a:r>
            <a:r>
              <a:rPr lang="en-GB" sz="2000" dirty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n-GB" sz="1800" dirty="0" err="1">
                <a:solidFill>
                  <a:schemeClr val="accent1"/>
                </a:solidFill>
              </a:rPr>
              <a:t>Biomasse</a:t>
            </a:r>
            <a:endParaRPr lang="en-GB" sz="1800" dirty="0">
              <a:solidFill>
                <a:schemeClr val="accent1"/>
              </a:solidFill>
            </a:endParaRPr>
          </a:p>
          <a:p>
            <a:pPr lvl="1"/>
            <a:r>
              <a:rPr lang="en-GB" sz="1800" dirty="0">
                <a:solidFill>
                  <a:schemeClr val="accent1"/>
                </a:solidFill>
              </a:rPr>
              <a:t>International transport (fly- og </a:t>
            </a:r>
            <a:r>
              <a:rPr lang="en-GB" sz="1800" dirty="0" err="1">
                <a:solidFill>
                  <a:schemeClr val="accent1"/>
                </a:solidFill>
              </a:rPr>
              <a:t>skibstransport</a:t>
            </a:r>
            <a:r>
              <a:rPr lang="en-GB" sz="1800" dirty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GB" sz="1800" dirty="0" err="1">
                <a:solidFill>
                  <a:schemeClr val="accent1"/>
                </a:solidFill>
              </a:rPr>
              <a:t>Importerede</a:t>
            </a:r>
            <a:r>
              <a:rPr lang="en-GB" sz="1800" dirty="0">
                <a:solidFill>
                  <a:schemeClr val="accent1"/>
                </a:solidFill>
              </a:rPr>
              <a:t> </a:t>
            </a:r>
            <a:r>
              <a:rPr lang="en-GB" sz="1800" dirty="0" err="1">
                <a:solidFill>
                  <a:schemeClr val="accent1"/>
                </a:solidFill>
              </a:rPr>
              <a:t>varer</a:t>
            </a:r>
            <a:endParaRPr lang="en-GB" sz="1800" dirty="0">
              <a:solidFill>
                <a:schemeClr val="accent1"/>
              </a:solidFill>
            </a:endParaRPr>
          </a:p>
          <a:p>
            <a:endParaRPr lang="en-GB" sz="2000" dirty="0">
              <a:solidFill>
                <a:schemeClr val="accent1"/>
              </a:solidFill>
            </a:endParaRPr>
          </a:p>
          <a:p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551396-8130-403A-A963-39C16F78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B288394-F778-4C68-A3FA-531D3D5F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11</a:t>
            </a:fld>
            <a:endParaRPr lang="en-GB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E6E43C6-0150-432E-9DB2-E39620ED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7" y="619125"/>
            <a:ext cx="9028253" cy="865188"/>
          </a:xfrm>
        </p:spPr>
        <p:txBody>
          <a:bodyPr/>
          <a:lstStyle/>
          <a:p>
            <a:r>
              <a:rPr lang="en-GB" sz="2800" b="1" dirty="0"/>
              <a:t>Det </a:t>
            </a:r>
            <a:r>
              <a:rPr lang="en-GB" sz="2800" b="1" dirty="0" err="1"/>
              <a:t>danske</a:t>
            </a:r>
            <a:r>
              <a:rPr lang="en-GB" sz="2800" b="1" dirty="0"/>
              <a:t> 70%-</a:t>
            </a:r>
            <a:r>
              <a:rPr lang="en-GB" sz="2800" b="1" dirty="0" err="1"/>
              <a:t>klimamål</a:t>
            </a:r>
            <a:r>
              <a:rPr lang="en-GB" sz="2800" b="1" dirty="0"/>
              <a:t> </a:t>
            </a:r>
            <a:br>
              <a:rPr lang="en-GB" sz="2800" dirty="0"/>
            </a:br>
            <a:r>
              <a:rPr lang="en-GB" sz="2800" dirty="0"/>
              <a:t>- set </a:t>
            </a:r>
            <a:r>
              <a:rPr lang="en-GB" sz="2800" dirty="0" err="1"/>
              <a:t>udfra</a:t>
            </a:r>
            <a:r>
              <a:rPr lang="en-GB" sz="2800" dirty="0"/>
              <a:t> et </a:t>
            </a:r>
            <a:r>
              <a:rPr lang="en-GB" sz="2800" dirty="0" err="1"/>
              <a:t>globalt</a:t>
            </a:r>
            <a:r>
              <a:rPr lang="en-GB" sz="2800" dirty="0"/>
              <a:t> budget for </a:t>
            </a:r>
            <a:r>
              <a:rPr lang="en-GB" sz="2800" dirty="0" err="1"/>
              <a:t>drivhusgasudledninger</a:t>
            </a:r>
            <a:r>
              <a:rPr lang="en-GB" sz="2800" dirty="0"/>
              <a:t>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21DECDD-7AFE-47B4-89AD-890E04880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670" y="0"/>
            <a:ext cx="2328330" cy="7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25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B3D98-C706-4064-BF52-98A2E1B1C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70% </a:t>
            </a:r>
            <a:r>
              <a:rPr lang="en-GB" b="1" dirty="0" err="1"/>
              <a:t>målet</a:t>
            </a:r>
            <a:r>
              <a:rPr lang="en-GB" b="1" dirty="0"/>
              <a:t> og FNs </a:t>
            </a:r>
            <a:r>
              <a:rPr lang="en-GB" b="1" dirty="0" err="1"/>
              <a:t>regnskabsprincip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5A1827-6316-4B34-B4D0-F66578057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solidFill>
                  <a:schemeClr val="accent1"/>
                </a:solidFill>
              </a:rPr>
              <a:t>Biomasse</a:t>
            </a:r>
            <a:r>
              <a:rPr lang="en-GB" dirty="0">
                <a:solidFill>
                  <a:schemeClr val="accent1"/>
                </a:solidFill>
              </a:rPr>
              <a:t>:</a:t>
            </a:r>
          </a:p>
          <a:p>
            <a:r>
              <a:rPr lang="en-GB" sz="2200" dirty="0" err="1">
                <a:solidFill>
                  <a:schemeClr val="accent1"/>
                </a:solidFill>
              </a:rPr>
              <a:t>En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høj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dansk</a:t>
            </a:r>
            <a:r>
              <a:rPr lang="en-GB" sz="2200" dirty="0">
                <a:solidFill>
                  <a:schemeClr val="accent1"/>
                </a:solidFill>
              </a:rPr>
              <a:t> import </a:t>
            </a:r>
            <a:r>
              <a:rPr lang="en-GB" sz="2200" dirty="0" err="1">
                <a:solidFill>
                  <a:schemeClr val="accent1"/>
                </a:solidFill>
              </a:rPr>
              <a:t>af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træ</a:t>
            </a:r>
            <a:r>
              <a:rPr lang="en-GB" sz="2200" dirty="0">
                <a:solidFill>
                  <a:schemeClr val="accent1"/>
                </a:solidFill>
              </a:rPr>
              <a:t> til </a:t>
            </a:r>
            <a:r>
              <a:rPr lang="en-GB" sz="2200" dirty="0" err="1">
                <a:solidFill>
                  <a:schemeClr val="accent1"/>
                </a:solidFill>
              </a:rPr>
              <a:t>energiformål</a:t>
            </a:r>
            <a:r>
              <a:rPr lang="en-GB" sz="2200" dirty="0">
                <a:solidFill>
                  <a:schemeClr val="accent1"/>
                </a:solidFill>
              </a:rPr>
              <a:t>, </a:t>
            </a:r>
            <a:r>
              <a:rPr lang="en-GB" sz="2200" dirty="0" err="1">
                <a:solidFill>
                  <a:schemeClr val="accent1"/>
                </a:solidFill>
              </a:rPr>
              <a:t>som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potentielt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skaber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en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kulstofgæld</a:t>
            </a:r>
            <a:r>
              <a:rPr lang="en-GB" sz="2200" dirty="0">
                <a:solidFill>
                  <a:schemeClr val="accent1"/>
                </a:solidFill>
              </a:rPr>
              <a:t>, </a:t>
            </a:r>
            <a:r>
              <a:rPr lang="en-GB" sz="2200" dirty="0" err="1">
                <a:solidFill>
                  <a:schemeClr val="accent1"/>
                </a:solidFill>
              </a:rPr>
              <a:t>som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konkurrerer</a:t>
            </a:r>
            <a:r>
              <a:rPr lang="en-GB" sz="2200" dirty="0">
                <a:solidFill>
                  <a:schemeClr val="accent1"/>
                </a:solidFill>
              </a:rPr>
              <a:t> med </a:t>
            </a:r>
            <a:r>
              <a:rPr lang="en-GB" sz="2200" dirty="0" err="1">
                <a:solidFill>
                  <a:schemeClr val="accent1"/>
                </a:solidFill>
              </a:rPr>
              <a:t>andre</a:t>
            </a:r>
            <a:r>
              <a:rPr lang="en-GB" sz="2200" dirty="0">
                <a:solidFill>
                  <a:schemeClr val="accent1"/>
                </a:solidFill>
              </a:rPr>
              <a:t> mere </a:t>
            </a:r>
            <a:r>
              <a:rPr lang="en-GB" sz="2200" dirty="0" err="1">
                <a:solidFill>
                  <a:schemeClr val="accent1"/>
                </a:solidFill>
              </a:rPr>
              <a:t>bæredygtige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anvendelser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af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træet</a:t>
            </a:r>
            <a:r>
              <a:rPr lang="en-GB" sz="2200" dirty="0">
                <a:solidFill>
                  <a:schemeClr val="accent1"/>
                </a:solidFill>
              </a:rPr>
              <a:t> og </a:t>
            </a:r>
            <a:r>
              <a:rPr lang="en-GB" sz="2200" dirty="0" err="1">
                <a:solidFill>
                  <a:schemeClr val="accent1"/>
                </a:solidFill>
              </a:rPr>
              <a:t>som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øger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eksportlandenes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klimabyrde</a:t>
            </a:r>
            <a:endParaRPr lang="en-GB" sz="2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International transport:</a:t>
            </a:r>
          </a:p>
          <a:p>
            <a:r>
              <a:rPr lang="en-GB" sz="2200" dirty="0">
                <a:solidFill>
                  <a:schemeClr val="accent1"/>
                </a:solidFill>
              </a:rPr>
              <a:t>Store </a:t>
            </a:r>
            <a:r>
              <a:rPr lang="en-GB" sz="2200" dirty="0" err="1">
                <a:solidFill>
                  <a:schemeClr val="accent1"/>
                </a:solidFill>
              </a:rPr>
              <a:t>udledninger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forbundet</a:t>
            </a:r>
            <a:r>
              <a:rPr lang="en-GB" sz="2200" dirty="0">
                <a:solidFill>
                  <a:schemeClr val="accent1"/>
                </a:solidFill>
              </a:rPr>
              <a:t> med </a:t>
            </a:r>
            <a:r>
              <a:rPr lang="en-GB" sz="2200" dirty="0" err="1">
                <a:solidFill>
                  <a:schemeClr val="accent1"/>
                </a:solidFill>
              </a:rPr>
              <a:t>danskeres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internationale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flyrejser</a:t>
            </a:r>
            <a:r>
              <a:rPr lang="en-GB" sz="2200" dirty="0">
                <a:solidFill>
                  <a:schemeClr val="accent1"/>
                </a:solidFill>
              </a:rPr>
              <a:t> og den </a:t>
            </a:r>
            <a:r>
              <a:rPr lang="en-GB" sz="2200" dirty="0" err="1">
                <a:solidFill>
                  <a:schemeClr val="accent1"/>
                </a:solidFill>
              </a:rPr>
              <a:t>danske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skibsfartsindustri</a:t>
            </a:r>
            <a:endParaRPr lang="en-GB" sz="2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Import </a:t>
            </a:r>
            <a:r>
              <a:rPr lang="en-GB" dirty="0" err="1">
                <a:solidFill>
                  <a:schemeClr val="accent1"/>
                </a:solidFill>
              </a:rPr>
              <a:t>af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varer</a:t>
            </a:r>
            <a:r>
              <a:rPr lang="en-GB" dirty="0">
                <a:solidFill>
                  <a:schemeClr val="accent1"/>
                </a:solidFill>
              </a:rPr>
              <a:t>:</a:t>
            </a:r>
          </a:p>
          <a:p>
            <a:r>
              <a:rPr lang="en-GB" sz="2200" dirty="0" err="1">
                <a:solidFill>
                  <a:schemeClr val="accent1"/>
                </a:solidFill>
              </a:rPr>
              <a:t>Andelen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af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danskernes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klimaaftryk</a:t>
            </a:r>
            <a:r>
              <a:rPr lang="en-GB" sz="2200" dirty="0">
                <a:solidFill>
                  <a:schemeClr val="accent1"/>
                </a:solidFill>
              </a:rPr>
              <a:t> der </a:t>
            </a:r>
            <a:r>
              <a:rPr lang="en-GB" sz="2200" dirty="0" err="1">
                <a:solidFill>
                  <a:schemeClr val="accent1"/>
                </a:solidFill>
              </a:rPr>
              <a:t>hidrører</a:t>
            </a:r>
            <a:r>
              <a:rPr lang="en-GB" sz="2200" dirty="0">
                <a:solidFill>
                  <a:schemeClr val="accent1"/>
                </a:solidFill>
              </a:rPr>
              <a:t> fra </a:t>
            </a:r>
            <a:r>
              <a:rPr lang="en-GB" sz="2200" dirty="0" err="1">
                <a:solidFill>
                  <a:schemeClr val="accent1"/>
                </a:solidFill>
              </a:rPr>
              <a:t>varer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produceret</a:t>
            </a:r>
            <a:r>
              <a:rPr lang="en-GB" sz="2200" dirty="0">
                <a:solidFill>
                  <a:schemeClr val="accent1"/>
                </a:solidFill>
              </a:rPr>
              <a:t> i </a:t>
            </a:r>
            <a:r>
              <a:rPr lang="en-GB" sz="2200" dirty="0" err="1">
                <a:solidFill>
                  <a:schemeClr val="accent1"/>
                </a:solidFill>
              </a:rPr>
              <a:t>andre</a:t>
            </a:r>
            <a:r>
              <a:rPr lang="en-GB" sz="2200" dirty="0">
                <a:solidFill>
                  <a:schemeClr val="accent1"/>
                </a:solidFill>
              </a:rPr>
              <a:t> </a:t>
            </a:r>
            <a:r>
              <a:rPr lang="en-GB" sz="2200" dirty="0" err="1">
                <a:solidFill>
                  <a:schemeClr val="accent1"/>
                </a:solidFill>
              </a:rPr>
              <a:t>lande</a:t>
            </a:r>
            <a:r>
              <a:rPr lang="en-GB" sz="2200" dirty="0">
                <a:solidFill>
                  <a:schemeClr val="accent1"/>
                </a:solidFill>
              </a:rPr>
              <a:t> er </a:t>
            </a:r>
            <a:r>
              <a:rPr lang="en-GB" sz="2200" dirty="0" err="1">
                <a:solidFill>
                  <a:schemeClr val="accent1"/>
                </a:solidFill>
              </a:rPr>
              <a:t>steget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551396-8130-403A-A963-39C16F78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B288394-F778-4C68-A3FA-531D3D5F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12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1C2BE0B-F74A-41CB-85C7-92C7C1BC1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670" y="0"/>
            <a:ext cx="2328330" cy="7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91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174C6-5C80-4B09-A0D4-54A3D7A2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ladsholder til indhold 6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B8B640C8-8892-4B6C-B45D-3E12BFCD1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381" y="1170039"/>
            <a:ext cx="7978657" cy="4840832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61BA17-058B-4B7C-9513-F1846A7B1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4821024-15DF-4BF6-AECF-68E8225F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13</a:t>
            </a:fld>
            <a:endParaRPr lang="en-GB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3F98EB9-D3CC-4432-B5A1-1AFF26147EFD}"/>
              </a:ext>
            </a:extLst>
          </p:cNvPr>
          <p:cNvSpPr txBox="1"/>
          <p:nvPr/>
        </p:nvSpPr>
        <p:spPr>
          <a:xfrm>
            <a:off x="713433" y="6410848"/>
            <a:ext cx="78543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err="1">
                <a:solidFill>
                  <a:schemeClr val="accent1"/>
                </a:solidFill>
              </a:rPr>
              <a:t>Kilde</a:t>
            </a:r>
            <a:r>
              <a:rPr lang="en-GB" sz="1050" dirty="0">
                <a:solidFill>
                  <a:schemeClr val="accent1"/>
                </a:solidFill>
              </a:rPr>
              <a:t>: </a:t>
            </a:r>
            <a:r>
              <a:rPr lang="en-GB" sz="1050" dirty="0" err="1">
                <a:solidFill>
                  <a:schemeClr val="accent1"/>
                </a:solidFill>
              </a:rPr>
              <a:t>egne</a:t>
            </a:r>
            <a:r>
              <a:rPr lang="en-GB" sz="1050" dirty="0">
                <a:solidFill>
                  <a:schemeClr val="accent1"/>
                </a:solidFill>
              </a:rPr>
              <a:t> </a:t>
            </a:r>
            <a:r>
              <a:rPr lang="en-GB" sz="1050" dirty="0" err="1">
                <a:solidFill>
                  <a:schemeClr val="accent1"/>
                </a:solidFill>
              </a:rPr>
              <a:t>beregninger</a:t>
            </a:r>
            <a:r>
              <a:rPr lang="en-GB" sz="1050" dirty="0">
                <a:solidFill>
                  <a:schemeClr val="accent1"/>
                </a:solidFill>
              </a:rPr>
              <a:t>. </a:t>
            </a:r>
            <a:r>
              <a:rPr lang="en-GB" sz="1050" dirty="0" err="1">
                <a:solidFill>
                  <a:schemeClr val="accent1"/>
                </a:solidFill>
              </a:rPr>
              <a:t>Offentliggøres</a:t>
            </a:r>
            <a:r>
              <a:rPr lang="en-GB" sz="1050" dirty="0">
                <a:solidFill>
                  <a:schemeClr val="accent1"/>
                </a:solidFill>
              </a:rPr>
              <a:t> i </a:t>
            </a:r>
            <a:r>
              <a:rPr lang="en-GB" sz="1050" dirty="0" err="1">
                <a:solidFill>
                  <a:schemeClr val="accent1"/>
                </a:solidFill>
              </a:rPr>
              <a:t>løbet</a:t>
            </a:r>
            <a:r>
              <a:rPr lang="en-GB" sz="1050" dirty="0">
                <a:solidFill>
                  <a:schemeClr val="accent1"/>
                </a:solidFill>
              </a:rPr>
              <a:t> </a:t>
            </a:r>
            <a:r>
              <a:rPr lang="en-GB" sz="1050" dirty="0" err="1">
                <a:solidFill>
                  <a:schemeClr val="accent1"/>
                </a:solidFill>
              </a:rPr>
              <a:t>af</a:t>
            </a:r>
            <a:r>
              <a:rPr lang="en-GB" sz="1050" dirty="0">
                <a:solidFill>
                  <a:schemeClr val="accent1"/>
                </a:solidFill>
              </a:rPr>
              <a:t> November 2019 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84FC2A3-D859-4222-8856-E6967904C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670" y="0"/>
            <a:ext cx="2328330" cy="7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6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B3D98-C706-4064-BF52-98A2E1B1C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70% </a:t>
            </a:r>
            <a:r>
              <a:rPr lang="en-GB" b="1" dirty="0" err="1"/>
              <a:t>målet</a:t>
            </a:r>
            <a:r>
              <a:rPr lang="en-GB" b="1" dirty="0"/>
              <a:t> og FNs </a:t>
            </a:r>
            <a:r>
              <a:rPr lang="en-GB" b="1" dirty="0" err="1"/>
              <a:t>regnskabsprincip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5A1827-6316-4B34-B4D0-F66578057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Ifølge</a:t>
            </a:r>
            <a:r>
              <a:rPr lang="en-GB" dirty="0">
                <a:solidFill>
                  <a:schemeClr val="accent1"/>
                </a:solidFill>
              </a:rPr>
              <a:t> de </a:t>
            </a:r>
            <a:r>
              <a:rPr lang="en-GB" dirty="0" err="1">
                <a:solidFill>
                  <a:schemeClr val="accent1"/>
                </a:solidFill>
              </a:rPr>
              <a:t>danske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opgørelser</a:t>
            </a:r>
            <a:r>
              <a:rPr lang="en-GB" dirty="0">
                <a:solidFill>
                  <a:schemeClr val="accent1"/>
                </a:solidFill>
              </a:rPr>
              <a:t> til FN </a:t>
            </a:r>
            <a:r>
              <a:rPr lang="en-GB" dirty="0" err="1">
                <a:solidFill>
                  <a:schemeClr val="accent1"/>
                </a:solidFill>
              </a:rPr>
              <a:t>faldt</a:t>
            </a:r>
            <a:r>
              <a:rPr lang="en-GB" dirty="0">
                <a:solidFill>
                  <a:schemeClr val="accent1"/>
                </a:solidFill>
              </a:rPr>
              <a:t> de </a:t>
            </a:r>
            <a:r>
              <a:rPr lang="en-GB" dirty="0" err="1">
                <a:solidFill>
                  <a:schemeClr val="accent1"/>
                </a:solidFill>
              </a:rPr>
              <a:t>danske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årlige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drivhusgasudledninger</a:t>
            </a:r>
            <a:r>
              <a:rPr lang="en-GB" dirty="0">
                <a:solidFill>
                  <a:schemeClr val="accent1"/>
                </a:solidFill>
              </a:rPr>
              <a:t> per </a:t>
            </a:r>
            <a:r>
              <a:rPr lang="en-GB" dirty="0" err="1">
                <a:solidFill>
                  <a:schemeClr val="accent1"/>
                </a:solidFill>
              </a:rPr>
              <a:t>indbygger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b="1" dirty="0">
                <a:solidFill>
                  <a:schemeClr val="accent1"/>
                </a:solidFill>
              </a:rPr>
              <a:t>43%</a:t>
            </a:r>
            <a:r>
              <a:rPr lang="en-GB" dirty="0">
                <a:solidFill>
                  <a:schemeClr val="accent1"/>
                </a:solidFill>
              </a:rPr>
              <a:t> fra 15 til 9 ton, 1995-2015.</a:t>
            </a:r>
          </a:p>
          <a:p>
            <a:r>
              <a:rPr lang="en-GB" dirty="0" err="1">
                <a:solidFill>
                  <a:schemeClr val="accent1"/>
                </a:solidFill>
              </a:rPr>
              <a:t>Ifølge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en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af</a:t>
            </a:r>
            <a:r>
              <a:rPr lang="en-GB" dirty="0">
                <a:solidFill>
                  <a:schemeClr val="accent1"/>
                </a:solidFill>
              </a:rPr>
              <a:t> de </a:t>
            </a:r>
            <a:r>
              <a:rPr lang="en-GB" dirty="0" err="1">
                <a:solidFill>
                  <a:schemeClr val="accent1"/>
                </a:solidFill>
              </a:rPr>
              <a:t>mest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komplette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internationale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databaser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faldt</a:t>
            </a:r>
            <a:r>
              <a:rPr lang="en-GB" dirty="0">
                <a:solidFill>
                  <a:schemeClr val="accent1"/>
                </a:solidFill>
              </a:rPr>
              <a:t> det </a:t>
            </a:r>
            <a:r>
              <a:rPr lang="en-GB" dirty="0" err="1">
                <a:solidFill>
                  <a:schemeClr val="accent1"/>
                </a:solidFill>
              </a:rPr>
              <a:t>danske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klimaaftryk</a:t>
            </a:r>
            <a:r>
              <a:rPr lang="en-GB" dirty="0">
                <a:solidFill>
                  <a:schemeClr val="accent1"/>
                </a:solidFill>
              </a:rPr>
              <a:t> per </a:t>
            </a:r>
            <a:r>
              <a:rPr lang="en-GB" dirty="0" err="1">
                <a:solidFill>
                  <a:schemeClr val="accent1"/>
                </a:solidFill>
              </a:rPr>
              <a:t>indbygger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b="1" dirty="0">
                <a:solidFill>
                  <a:schemeClr val="accent1"/>
                </a:solidFill>
              </a:rPr>
              <a:t>31%</a:t>
            </a:r>
            <a:r>
              <a:rPr lang="en-GB" dirty="0">
                <a:solidFill>
                  <a:schemeClr val="accent1"/>
                </a:solidFill>
              </a:rPr>
              <a:t> fra 19 til 13, 1995-2015 (og her er </a:t>
            </a:r>
            <a:r>
              <a:rPr lang="en-GB" dirty="0" err="1">
                <a:solidFill>
                  <a:schemeClr val="accent1"/>
                </a:solidFill>
              </a:rPr>
              <a:t>biomassens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reelle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klimaaftryk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ikke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talt</a:t>
            </a:r>
            <a:r>
              <a:rPr lang="en-GB" dirty="0">
                <a:solidFill>
                  <a:schemeClr val="accent1"/>
                </a:solidFill>
              </a:rPr>
              <a:t> med).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 err="1">
                <a:solidFill>
                  <a:schemeClr val="accent1"/>
                </a:solidFill>
              </a:rPr>
              <a:t>Konklusion</a:t>
            </a:r>
            <a:r>
              <a:rPr lang="en-GB" dirty="0">
                <a:solidFill>
                  <a:schemeClr val="accent1"/>
                </a:solidFill>
              </a:rPr>
              <a:t>: FN </a:t>
            </a:r>
            <a:r>
              <a:rPr lang="en-GB" dirty="0" err="1">
                <a:solidFill>
                  <a:schemeClr val="accent1"/>
                </a:solidFill>
              </a:rPr>
              <a:t>opgørelserne</a:t>
            </a:r>
            <a:r>
              <a:rPr lang="en-GB" dirty="0">
                <a:solidFill>
                  <a:schemeClr val="accent1"/>
                </a:solidFill>
              </a:rPr>
              <a:t> er i </a:t>
            </a:r>
            <a:r>
              <a:rPr lang="en-GB" dirty="0" err="1">
                <a:solidFill>
                  <a:schemeClr val="accent1"/>
                </a:solidFill>
              </a:rPr>
              <a:t>stigende</a:t>
            </a:r>
            <a:r>
              <a:rPr lang="en-GB" dirty="0">
                <a:solidFill>
                  <a:schemeClr val="accent1"/>
                </a:solidFill>
              </a:rPr>
              <a:t> grad </a:t>
            </a:r>
            <a:r>
              <a:rPr lang="en-GB" dirty="0" err="1">
                <a:solidFill>
                  <a:schemeClr val="accent1"/>
                </a:solidFill>
              </a:rPr>
              <a:t>misvisende</a:t>
            </a:r>
            <a:r>
              <a:rPr lang="en-GB" dirty="0">
                <a:solidFill>
                  <a:schemeClr val="accent1"/>
                </a:solidFill>
              </a:rPr>
              <a:t> for </a:t>
            </a:r>
            <a:r>
              <a:rPr lang="en-GB" dirty="0" err="1">
                <a:solidFill>
                  <a:schemeClr val="accent1"/>
                </a:solidFill>
              </a:rPr>
              <a:t>Danmarks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klimaaftryk</a:t>
            </a:r>
            <a:r>
              <a:rPr lang="en-GB" dirty="0">
                <a:solidFill>
                  <a:schemeClr val="accent1"/>
                </a:solidFill>
              </a:rPr>
              <a:t> og vi </a:t>
            </a:r>
            <a:r>
              <a:rPr lang="en-GB" dirty="0" err="1">
                <a:solidFill>
                  <a:schemeClr val="accent1"/>
                </a:solidFill>
              </a:rPr>
              <a:t>udgør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en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stor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belastning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på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andre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landes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klimaregnskab</a:t>
            </a:r>
            <a:r>
              <a:rPr lang="en-GB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551396-8130-403A-A963-39C16F78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B288394-F778-4C68-A3FA-531D3D5F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6EA6537-5C77-4AF1-B2D9-BDB6B0ABD01B}"/>
              </a:ext>
            </a:extLst>
          </p:cNvPr>
          <p:cNvSpPr txBox="1"/>
          <p:nvPr/>
        </p:nvSpPr>
        <p:spPr>
          <a:xfrm>
            <a:off x="713433" y="6410848"/>
            <a:ext cx="78543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err="1">
                <a:solidFill>
                  <a:schemeClr val="accent1"/>
                </a:solidFill>
              </a:rPr>
              <a:t>Kilde</a:t>
            </a:r>
            <a:r>
              <a:rPr lang="en-GB" sz="1050" dirty="0">
                <a:solidFill>
                  <a:schemeClr val="accent1"/>
                </a:solidFill>
              </a:rPr>
              <a:t>: </a:t>
            </a:r>
            <a:r>
              <a:rPr lang="en-GB" sz="1050" dirty="0" err="1">
                <a:solidFill>
                  <a:schemeClr val="accent1"/>
                </a:solidFill>
              </a:rPr>
              <a:t>egne</a:t>
            </a:r>
            <a:r>
              <a:rPr lang="en-GB" sz="1050" dirty="0">
                <a:solidFill>
                  <a:schemeClr val="accent1"/>
                </a:solidFill>
              </a:rPr>
              <a:t> </a:t>
            </a:r>
            <a:r>
              <a:rPr lang="en-GB" sz="1050" dirty="0" err="1">
                <a:solidFill>
                  <a:schemeClr val="accent1"/>
                </a:solidFill>
              </a:rPr>
              <a:t>beregninger</a:t>
            </a:r>
            <a:r>
              <a:rPr lang="en-GB" sz="1050" dirty="0">
                <a:solidFill>
                  <a:schemeClr val="accent1"/>
                </a:solidFill>
              </a:rPr>
              <a:t>. </a:t>
            </a:r>
            <a:r>
              <a:rPr lang="en-GB" sz="1050" dirty="0" err="1">
                <a:solidFill>
                  <a:schemeClr val="accent1"/>
                </a:solidFill>
              </a:rPr>
              <a:t>Offentliggøres</a:t>
            </a:r>
            <a:r>
              <a:rPr lang="en-GB" sz="1050" dirty="0">
                <a:solidFill>
                  <a:schemeClr val="accent1"/>
                </a:solidFill>
              </a:rPr>
              <a:t> i </a:t>
            </a:r>
            <a:r>
              <a:rPr lang="en-GB" sz="1050" dirty="0" err="1">
                <a:solidFill>
                  <a:schemeClr val="accent1"/>
                </a:solidFill>
              </a:rPr>
              <a:t>løbet</a:t>
            </a:r>
            <a:r>
              <a:rPr lang="en-GB" sz="1050" dirty="0">
                <a:solidFill>
                  <a:schemeClr val="accent1"/>
                </a:solidFill>
              </a:rPr>
              <a:t> </a:t>
            </a:r>
            <a:r>
              <a:rPr lang="en-GB" sz="1050" dirty="0" err="1">
                <a:solidFill>
                  <a:schemeClr val="accent1"/>
                </a:solidFill>
              </a:rPr>
              <a:t>af</a:t>
            </a:r>
            <a:r>
              <a:rPr lang="en-GB" sz="1050" dirty="0">
                <a:solidFill>
                  <a:schemeClr val="accent1"/>
                </a:solidFill>
              </a:rPr>
              <a:t> November 2019 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8C755E8-383F-426B-8353-07D64A462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670" y="0"/>
            <a:ext cx="2328330" cy="7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5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B3D98-C706-4064-BF52-98A2E1B1C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Det er et problem </a:t>
            </a:r>
            <a:r>
              <a:rPr lang="en-GB" b="1" dirty="0" err="1"/>
              <a:t>fordi</a:t>
            </a:r>
            <a:r>
              <a:rPr lang="en-GB" b="1" dirty="0"/>
              <a:t>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5A1827-6316-4B34-B4D0-F6657805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635125"/>
            <a:ext cx="4265979" cy="4668178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Det er </a:t>
            </a:r>
            <a:r>
              <a:rPr lang="en-GB" dirty="0" err="1">
                <a:solidFill>
                  <a:schemeClr val="accent1"/>
                </a:solidFill>
              </a:rPr>
              <a:t>meget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vanskeligt</a:t>
            </a:r>
            <a:r>
              <a:rPr lang="en-GB" dirty="0">
                <a:solidFill>
                  <a:schemeClr val="accent1"/>
                </a:solidFill>
              </a:rPr>
              <a:t> at </a:t>
            </a:r>
            <a:r>
              <a:rPr lang="en-GB" dirty="0" err="1">
                <a:solidFill>
                  <a:schemeClr val="accent1"/>
                </a:solidFill>
              </a:rPr>
              <a:t>forestille</a:t>
            </a:r>
            <a:r>
              <a:rPr lang="en-GB" dirty="0">
                <a:solidFill>
                  <a:schemeClr val="accent1"/>
                </a:solidFill>
              </a:rPr>
              <a:t> sig at </a:t>
            </a:r>
            <a:r>
              <a:rPr lang="en-GB" dirty="0" err="1">
                <a:solidFill>
                  <a:schemeClr val="accent1"/>
                </a:solidFill>
              </a:rPr>
              <a:t>andre</a:t>
            </a:r>
            <a:r>
              <a:rPr lang="en-GB" dirty="0">
                <a:solidFill>
                  <a:schemeClr val="accent1"/>
                </a:solidFill>
              </a:rPr>
              <a:t> og </a:t>
            </a:r>
            <a:r>
              <a:rPr lang="en-GB" dirty="0" err="1">
                <a:solidFill>
                  <a:schemeClr val="accent1"/>
                </a:solidFill>
              </a:rPr>
              <a:t>fattigere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lande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når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deres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klimamål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 err="1">
                <a:solidFill>
                  <a:schemeClr val="accent1"/>
                </a:solidFill>
              </a:rPr>
              <a:t>Især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hvis</a:t>
            </a:r>
            <a:r>
              <a:rPr lang="en-GB" dirty="0">
                <a:solidFill>
                  <a:schemeClr val="accent1"/>
                </a:solidFill>
              </a:rPr>
              <a:t> vi </a:t>
            </a:r>
            <a:r>
              <a:rPr lang="en-GB" dirty="0" err="1">
                <a:solidFill>
                  <a:schemeClr val="accent1"/>
                </a:solidFill>
              </a:rPr>
              <a:t>ikke</a:t>
            </a:r>
            <a:r>
              <a:rPr lang="en-GB" dirty="0">
                <a:solidFill>
                  <a:schemeClr val="accent1"/>
                </a:solidFill>
              </a:rPr>
              <a:t> i </a:t>
            </a:r>
            <a:r>
              <a:rPr lang="en-GB" dirty="0" err="1">
                <a:solidFill>
                  <a:schemeClr val="accent1"/>
                </a:solidFill>
              </a:rPr>
              <a:t>langt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højere</a:t>
            </a:r>
            <a:r>
              <a:rPr lang="en-GB" dirty="0">
                <a:solidFill>
                  <a:schemeClr val="accent1"/>
                </a:solidFill>
              </a:rPr>
              <a:t> grad </a:t>
            </a:r>
            <a:r>
              <a:rPr lang="en-GB" dirty="0" err="1">
                <a:solidFill>
                  <a:schemeClr val="accent1"/>
                </a:solidFill>
              </a:rPr>
              <a:t>viser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vejen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551396-8130-403A-A963-39C16F78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B288394-F778-4C68-A3FA-531D3D5F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15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57CB8E1-AEB4-4442-B838-F8B0B99F8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670" y="0"/>
            <a:ext cx="2328330" cy="7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40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B3D98-C706-4064-BF52-98A2E1B1C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Derfor</a:t>
            </a:r>
            <a:r>
              <a:rPr lang="en-GB" b="1" dirty="0"/>
              <a:t> </a:t>
            </a:r>
            <a:r>
              <a:rPr lang="en-GB" b="1" dirty="0" err="1"/>
              <a:t>bør</a:t>
            </a:r>
            <a:r>
              <a:rPr lang="en-GB" b="1" dirty="0"/>
              <a:t> vi </a:t>
            </a:r>
            <a:r>
              <a:rPr lang="en-GB" b="1" dirty="0" err="1"/>
              <a:t>tage</a:t>
            </a:r>
            <a:r>
              <a:rPr lang="en-GB" b="1" dirty="0"/>
              <a:t> </a:t>
            </a:r>
            <a:r>
              <a:rPr lang="en-GB" b="1" dirty="0" err="1"/>
              <a:t>ansvar</a:t>
            </a:r>
            <a:r>
              <a:rPr lang="en-GB" b="1" dirty="0"/>
              <a:t> </a:t>
            </a:r>
            <a:r>
              <a:rPr lang="en-GB" b="1" dirty="0" err="1"/>
              <a:t>ved</a:t>
            </a:r>
            <a:r>
              <a:rPr lang="en-GB" b="1" dirty="0"/>
              <a:t> </a:t>
            </a:r>
            <a:r>
              <a:rPr lang="en-GB" b="1" dirty="0" err="1"/>
              <a:t>fx</a:t>
            </a:r>
            <a:r>
              <a:rPr lang="en-GB" b="1" dirty="0"/>
              <a:t>….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5A1827-6316-4B34-B4D0-F66578057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…at </a:t>
            </a:r>
            <a:r>
              <a:rPr lang="en-GB" dirty="0" err="1">
                <a:solidFill>
                  <a:schemeClr val="accent1"/>
                </a:solidFill>
              </a:rPr>
              <a:t>sætte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afgift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på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danskeres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flyrejser</a:t>
            </a:r>
            <a:r>
              <a:rPr lang="en-GB" dirty="0">
                <a:solidFill>
                  <a:schemeClr val="accent1"/>
                </a:solidFill>
              </a:rPr>
              <a:t> </a:t>
            </a:r>
          </a:p>
          <a:p>
            <a:r>
              <a:rPr lang="en-GB" dirty="0">
                <a:solidFill>
                  <a:schemeClr val="accent1"/>
                </a:solidFill>
              </a:rPr>
              <a:t>…at </a:t>
            </a:r>
            <a:r>
              <a:rPr lang="en-GB" dirty="0" err="1">
                <a:solidFill>
                  <a:schemeClr val="accent1"/>
                </a:solidFill>
              </a:rPr>
              <a:t>gå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forrest</a:t>
            </a:r>
            <a:r>
              <a:rPr lang="en-GB" dirty="0">
                <a:solidFill>
                  <a:schemeClr val="accent1"/>
                </a:solidFill>
              </a:rPr>
              <a:t> i at </a:t>
            </a:r>
            <a:r>
              <a:rPr lang="en-GB" dirty="0" err="1">
                <a:solidFill>
                  <a:schemeClr val="accent1"/>
                </a:solidFill>
              </a:rPr>
              <a:t>kræve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hårde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internationale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standarder</a:t>
            </a:r>
            <a:r>
              <a:rPr lang="en-GB" dirty="0">
                <a:solidFill>
                  <a:schemeClr val="accent1"/>
                </a:solidFill>
              </a:rPr>
              <a:t> for </a:t>
            </a:r>
            <a:r>
              <a:rPr lang="en-GB" dirty="0" err="1">
                <a:solidFill>
                  <a:schemeClr val="accent1"/>
                </a:solidFill>
              </a:rPr>
              <a:t>skibstransportbranchen</a:t>
            </a:r>
            <a:r>
              <a:rPr lang="en-GB" dirty="0">
                <a:solidFill>
                  <a:schemeClr val="accent1"/>
                </a:solidFill>
              </a:rPr>
              <a:t> </a:t>
            </a:r>
          </a:p>
          <a:p>
            <a:r>
              <a:rPr lang="en-GB" dirty="0">
                <a:solidFill>
                  <a:schemeClr val="accent1"/>
                </a:solidFill>
              </a:rPr>
              <a:t>…at </a:t>
            </a:r>
            <a:r>
              <a:rPr lang="en-GB" dirty="0" err="1">
                <a:solidFill>
                  <a:schemeClr val="accent1"/>
                </a:solidFill>
              </a:rPr>
              <a:t>afgiftsbelægge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forbrug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af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klimabelastende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varer</a:t>
            </a:r>
            <a:r>
              <a:rPr lang="en-GB" dirty="0">
                <a:solidFill>
                  <a:schemeClr val="accent1"/>
                </a:solidFill>
              </a:rPr>
              <a:t>, </a:t>
            </a:r>
            <a:r>
              <a:rPr lang="en-GB" dirty="0" err="1">
                <a:solidFill>
                  <a:schemeClr val="accent1"/>
                </a:solidFill>
              </a:rPr>
              <a:t>fx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oksekød</a:t>
            </a:r>
            <a:r>
              <a:rPr lang="en-GB" dirty="0">
                <a:solidFill>
                  <a:schemeClr val="accent1"/>
                </a:solidFill>
              </a:rPr>
              <a:t> og </a:t>
            </a:r>
            <a:r>
              <a:rPr lang="en-GB" dirty="0" err="1">
                <a:solidFill>
                  <a:schemeClr val="accent1"/>
                </a:solidFill>
              </a:rPr>
              <a:t>mælkeprodukter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…at </a:t>
            </a:r>
            <a:r>
              <a:rPr lang="en-GB" dirty="0" err="1">
                <a:solidFill>
                  <a:schemeClr val="accent1"/>
                </a:solidFill>
              </a:rPr>
              <a:t>arbejde</a:t>
            </a:r>
            <a:r>
              <a:rPr lang="en-GB" dirty="0">
                <a:solidFill>
                  <a:schemeClr val="accent1"/>
                </a:solidFill>
              </a:rPr>
              <a:t> for </a:t>
            </a:r>
            <a:r>
              <a:rPr lang="en-GB" dirty="0" err="1">
                <a:solidFill>
                  <a:schemeClr val="accent1"/>
                </a:solidFill>
              </a:rPr>
              <a:t>klimatold</a:t>
            </a:r>
            <a:r>
              <a:rPr lang="en-GB" dirty="0">
                <a:solidFill>
                  <a:schemeClr val="accent1"/>
                </a:solidFill>
              </a:rPr>
              <a:t> i EU</a:t>
            </a:r>
          </a:p>
          <a:p>
            <a:r>
              <a:rPr lang="en-GB" dirty="0">
                <a:solidFill>
                  <a:schemeClr val="accent1"/>
                </a:solidFill>
              </a:rPr>
              <a:t>…at </a:t>
            </a:r>
            <a:r>
              <a:rPr lang="en-GB" dirty="0" err="1">
                <a:solidFill>
                  <a:schemeClr val="accent1"/>
                </a:solidFill>
              </a:rPr>
              <a:t>hæve</a:t>
            </a:r>
            <a:r>
              <a:rPr lang="en-GB" dirty="0">
                <a:solidFill>
                  <a:schemeClr val="accent1"/>
                </a:solidFill>
              </a:rPr>
              <a:t> den </a:t>
            </a:r>
            <a:r>
              <a:rPr lang="en-GB" dirty="0" err="1">
                <a:solidFill>
                  <a:schemeClr val="accent1"/>
                </a:solidFill>
              </a:rPr>
              <a:t>danske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klimabistand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markant</a:t>
            </a:r>
            <a:r>
              <a:rPr lang="en-GB" dirty="0">
                <a:solidFill>
                  <a:schemeClr val="accent1"/>
                </a:solidFill>
              </a:rPr>
              <a:t> med </a:t>
            </a:r>
            <a:r>
              <a:rPr lang="en-GB" dirty="0" err="1">
                <a:solidFill>
                  <a:schemeClr val="accent1"/>
                </a:solidFill>
              </a:rPr>
              <a:t>nye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midler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…at </a:t>
            </a:r>
            <a:r>
              <a:rPr lang="en-GB" dirty="0" err="1">
                <a:solidFill>
                  <a:schemeClr val="accent1"/>
                </a:solidFill>
              </a:rPr>
              <a:t>afvikle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produktionen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af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olie</a:t>
            </a:r>
            <a:r>
              <a:rPr lang="en-GB" dirty="0">
                <a:solidFill>
                  <a:schemeClr val="accent1"/>
                </a:solidFill>
              </a:rPr>
              <a:t> og gas i </a:t>
            </a:r>
            <a:r>
              <a:rPr lang="en-GB" dirty="0" err="1">
                <a:solidFill>
                  <a:schemeClr val="accent1"/>
                </a:solidFill>
              </a:rPr>
              <a:t>Nordsøen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551396-8130-403A-A963-39C16F78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B288394-F778-4C68-A3FA-531D3D5F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16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6E6C9B6-A4F2-4BEB-8D76-49B42425F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670" y="0"/>
            <a:ext cx="2328330" cy="7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28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B3D98-C706-4064-BF52-98A2E1B1C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Konklusion</a:t>
            </a:r>
            <a:endParaRPr lang="en-GB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5A1827-6316-4B34-B4D0-F66578057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Der er </a:t>
            </a:r>
            <a:r>
              <a:rPr lang="en-GB" dirty="0" err="1">
                <a:solidFill>
                  <a:schemeClr val="accent1"/>
                </a:solidFill>
              </a:rPr>
              <a:t>enorme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risici</a:t>
            </a:r>
            <a:r>
              <a:rPr lang="en-GB" dirty="0">
                <a:solidFill>
                  <a:schemeClr val="accent1"/>
                </a:solidFill>
              </a:rPr>
              <a:t> og </a:t>
            </a:r>
            <a:r>
              <a:rPr lang="en-GB" dirty="0" err="1">
                <a:solidFill>
                  <a:schemeClr val="accent1"/>
                </a:solidFill>
              </a:rPr>
              <a:t>fremtidige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omkostninger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forbundet</a:t>
            </a:r>
            <a:r>
              <a:rPr lang="en-GB" dirty="0">
                <a:solidFill>
                  <a:schemeClr val="accent1"/>
                </a:solidFill>
              </a:rPr>
              <a:t> med at </a:t>
            </a:r>
            <a:r>
              <a:rPr lang="en-GB" dirty="0" err="1">
                <a:solidFill>
                  <a:schemeClr val="accent1"/>
                </a:solidFill>
              </a:rPr>
              <a:t>sprænge</a:t>
            </a:r>
            <a:r>
              <a:rPr lang="en-GB" dirty="0">
                <a:solidFill>
                  <a:schemeClr val="accent1"/>
                </a:solidFill>
              </a:rPr>
              <a:t> det </a:t>
            </a:r>
            <a:r>
              <a:rPr lang="en-GB" dirty="0" err="1">
                <a:solidFill>
                  <a:schemeClr val="accent1"/>
                </a:solidFill>
              </a:rPr>
              <a:t>globale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drivhusgasbudget</a:t>
            </a:r>
            <a:r>
              <a:rPr lang="en-GB" dirty="0">
                <a:solidFill>
                  <a:schemeClr val="accent1"/>
                </a:solidFill>
              </a:rPr>
              <a:t> for 1,5 grader</a:t>
            </a:r>
          </a:p>
          <a:p>
            <a:r>
              <a:rPr lang="en-GB" dirty="0" err="1">
                <a:solidFill>
                  <a:schemeClr val="accent1"/>
                </a:solidFill>
              </a:rPr>
              <a:t>Danmarks</a:t>
            </a:r>
            <a:r>
              <a:rPr lang="en-GB" dirty="0">
                <a:solidFill>
                  <a:schemeClr val="accent1"/>
                </a:solidFill>
              </a:rPr>
              <a:t> 70% </a:t>
            </a:r>
            <a:r>
              <a:rPr lang="en-GB" dirty="0" err="1">
                <a:solidFill>
                  <a:schemeClr val="accent1"/>
                </a:solidFill>
              </a:rPr>
              <a:t>mål</a:t>
            </a:r>
            <a:r>
              <a:rPr lang="en-GB" dirty="0">
                <a:solidFill>
                  <a:schemeClr val="accent1"/>
                </a:solidFill>
              </a:rPr>
              <a:t> er </a:t>
            </a:r>
            <a:r>
              <a:rPr lang="en-GB" dirty="0" err="1">
                <a:solidFill>
                  <a:schemeClr val="accent1"/>
                </a:solidFill>
              </a:rPr>
              <a:t>udtryk</a:t>
            </a:r>
            <a:r>
              <a:rPr lang="en-GB" dirty="0">
                <a:solidFill>
                  <a:schemeClr val="accent1"/>
                </a:solidFill>
              </a:rPr>
              <a:t> for et minimum </a:t>
            </a:r>
            <a:r>
              <a:rPr lang="en-GB" dirty="0" err="1">
                <a:solidFill>
                  <a:schemeClr val="accent1"/>
                </a:solidFill>
              </a:rPr>
              <a:t>af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indsats</a:t>
            </a:r>
            <a:r>
              <a:rPr lang="en-GB" dirty="0">
                <a:solidFill>
                  <a:schemeClr val="accent1"/>
                </a:solidFill>
              </a:rPr>
              <a:t> i forhold til at </a:t>
            </a:r>
            <a:r>
              <a:rPr lang="en-GB" dirty="0" err="1">
                <a:solidFill>
                  <a:schemeClr val="accent1"/>
                </a:solidFill>
              </a:rPr>
              <a:t>nå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dette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mål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 err="1">
                <a:solidFill>
                  <a:schemeClr val="accent1"/>
                </a:solidFill>
              </a:rPr>
              <a:t>En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stigende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andel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af</a:t>
            </a:r>
            <a:r>
              <a:rPr lang="en-GB" dirty="0">
                <a:solidFill>
                  <a:schemeClr val="accent1"/>
                </a:solidFill>
              </a:rPr>
              <a:t> det </a:t>
            </a:r>
            <a:r>
              <a:rPr lang="en-GB" dirty="0" err="1">
                <a:solidFill>
                  <a:schemeClr val="accent1"/>
                </a:solidFill>
              </a:rPr>
              <a:t>danske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klimaaftryk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tilskrives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andre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lande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eller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ignoreres</a:t>
            </a:r>
            <a:r>
              <a:rPr lang="en-GB" dirty="0">
                <a:solidFill>
                  <a:schemeClr val="accent1"/>
                </a:solidFill>
              </a:rPr>
              <a:t> i FNs </a:t>
            </a:r>
            <a:r>
              <a:rPr lang="en-GB" dirty="0" err="1">
                <a:solidFill>
                  <a:schemeClr val="accent1"/>
                </a:solidFill>
              </a:rPr>
              <a:t>klimaregnskab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Danmark </a:t>
            </a:r>
            <a:r>
              <a:rPr lang="en-GB" dirty="0" err="1">
                <a:solidFill>
                  <a:schemeClr val="accent1"/>
                </a:solidFill>
              </a:rPr>
              <a:t>bør</a:t>
            </a:r>
            <a:r>
              <a:rPr lang="en-GB" dirty="0">
                <a:solidFill>
                  <a:schemeClr val="accent1"/>
                </a:solidFill>
              </a:rPr>
              <a:t> og </a:t>
            </a:r>
            <a:r>
              <a:rPr lang="en-GB" dirty="0" err="1">
                <a:solidFill>
                  <a:schemeClr val="accent1"/>
                </a:solidFill>
              </a:rPr>
              <a:t>kan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tage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ansvar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også</a:t>
            </a:r>
            <a:r>
              <a:rPr lang="en-GB" dirty="0">
                <a:solidFill>
                  <a:schemeClr val="accent1"/>
                </a:solidFill>
              </a:rPr>
              <a:t> for </a:t>
            </a:r>
            <a:r>
              <a:rPr lang="en-GB" dirty="0" err="1">
                <a:solidFill>
                  <a:schemeClr val="accent1"/>
                </a:solidFill>
              </a:rPr>
              <a:t>disse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udledninger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551396-8130-403A-A963-39C16F78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B288394-F778-4C68-A3FA-531D3D5F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17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21DED98-8AA8-4A43-A543-0E0A4550E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670" y="0"/>
            <a:ext cx="2328330" cy="7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5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7D3C9-0AC4-4226-90B8-0F23E314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619125"/>
            <a:ext cx="3162822" cy="865188"/>
          </a:xfrm>
        </p:spPr>
        <p:txBody>
          <a:bodyPr/>
          <a:lstStyle/>
          <a:p>
            <a:r>
              <a:rPr lang="en-GB" sz="3600" b="1" dirty="0"/>
              <a:t>Det </a:t>
            </a:r>
            <a:r>
              <a:rPr lang="en-GB" sz="3600" b="1" dirty="0" err="1"/>
              <a:t>danske</a:t>
            </a:r>
            <a:r>
              <a:rPr lang="en-GB" sz="3600" b="1" dirty="0"/>
              <a:t> 70%-</a:t>
            </a:r>
            <a:r>
              <a:rPr lang="en-GB" sz="3600" b="1" dirty="0" err="1"/>
              <a:t>klimamål</a:t>
            </a:r>
            <a:endParaRPr lang="en-GB" sz="3600" b="1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6097300-3769-4A11-8B52-6C4FCC5E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2FD46F7-042C-4FD4-9B10-3DF33AEC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</a:t>
            </a:fld>
            <a:endParaRPr lang="en-GB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C33FDFF-0348-4DD3-888E-E356B7964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542" y="1069465"/>
            <a:ext cx="6067967" cy="240413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D6BA6204-E86C-40AF-A936-A635B5861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61970"/>
            <a:ext cx="6858367" cy="1976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2F91D3D2-1B88-46C5-B7F4-2B73FAB49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0763" y="5051800"/>
            <a:ext cx="6776034" cy="18525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A50A5BF5-F475-4915-B2B4-85E58A8B5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5670" y="0"/>
            <a:ext cx="2328330" cy="7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6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7D3C9-0AC4-4226-90B8-0F23E314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7" y="619125"/>
            <a:ext cx="9028253" cy="865188"/>
          </a:xfrm>
        </p:spPr>
        <p:txBody>
          <a:bodyPr/>
          <a:lstStyle/>
          <a:p>
            <a:r>
              <a:rPr lang="en-GB" sz="2800" b="1" dirty="0"/>
              <a:t>Det </a:t>
            </a:r>
            <a:r>
              <a:rPr lang="en-GB" sz="2800" b="1" dirty="0" err="1"/>
              <a:t>danske</a:t>
            </a:r>
            <a:r>
              <a:rPr lang="en-GB" sz="2800" b="1" dirty="0"/>
              <a:t> 70%-</a:t>
            </a:r>
            <a:r>
              <a:rPr lang="en-GB" sz="2800" b="1" dirty="0" err="1"/>
              <a:t>klimamål</a:t>
            </a:r>
            <a:r>
              <a:rPr lang="en-GB" sz="2800" b="1" dirty="0"/>
              <a:t> </a:t>
            </a:r>
            <a:br>
              <a:rPr lang="en-GB" sz="2800" dirty="0"/>
            </a:br>
            <a:r>
              <a:rPr lang="en-GB" sz="2800" dirty="0"/>
              <a:t>- set </a:t>
            </a:r>
            <a:r>
              <a:rPr lang="en-GB" sz="2800" dirty="0" err="1"/>
              <a:t>udfra</a:t>
            </a:r>
            <a:r>
              <a:rPr lang="en-GB" sz="2800" dirty="0"/>
              <a:t> et </a:t>
            </a:r>
            <a:r>
              <a:rPr lang="en-GB" sz="2800" dirty="0" err="1"/>
              <a:t>globalt</a:t>
            </a:r>
            <a:r>
              <a:rPr lang="en-GB" sz="2800" dirty="0"/>
              <a:t> budget for </a:t>
            </a:r>
            <a:r>
              <a:rPr lang="en-GB" sz="2800" dirty="0" err="1"/>
              <a:t>drivhusgasudledninger</a:t>
            </a:r>
            <a:r>
              <a:rPr lang="en-GB" sz="2800" dirty="0"/>
              <a:t> 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6097300-3769-4A11-8B52-6C4FCC5E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2FD46F7-042C-4FD4-9B10-3DF33AEC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</a:t>
            </a:fld>
            <a:endParaRPr lang="en-GB" dirty="0"/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8ACA8310-4497-4318-9F50-6FDF31703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37" y="2177548"/>
            <a:ext cx="3081800" cy="4493448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IPCCs 1,5 graders rapport fra </a:t>
            </a:r>
            <a:r>
              <a:rPr lang="en-GB" dirty="0" err="1">
                <a:solidFill>
                  <a:schemeClr val="accent1"/>
                </a:solidFill>
              </a:rPr>
              <a:t>Oktober</a:t>
            </a:r>
            <a:r>
              <a:rPr lang="en-GB" dirty="0">
                <a:solidFill>
                  <a:schemeClr val="accent1"/>
                </a:solidFill>
              </a:rPr>
              <a:t> 2018</a:t>
            </a:r>
          </a:p>
          <a:p>
            <a:r>
              <a:rPr lang="en-GB" dirty="0" err="1">
                <a:solidFill>
                  <a:schemeClr val="accent1"/>
                </a:solidFill>
              </a:rPr>
              <a:t>Globalt</a:t>
            </a:r>
            <a:r>
              <a:rPr lang="en-GB" dirty="0">
                <a:solidFill>
                  <a:schemeClr val="accent1"/>
                </a:solidFill>
              </a:rPr>
              <a:t> CO2 budget </a:t>
            </a:r>
            <a:r>
              <a:rPr lang="en-GB" dirty="0" err="1">
                <a:solidFill>
                  <a:schemeClr val="accent1"/>
                </a:solidFill>
              </a:rPr>
              <a:t>på</a:t>
            </a:r>
            <a:r>
              <a:rPr lang="en-GB" dirty="0">
                <a:solidFill>
                  <a:schemeClr val="accent1"/>
                </a:solidFill>
              </a:rPr>
              <a:t> ~500 gigaton for 1,5 grader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921031E-DC7E-4776-B2C6-5E33B0489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702" y="2172785"/>
            <a:ext cx="2536212" cy="328012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0776FA06-A9C5-4657-9569-B415F87FE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670" y="0"/>
            <a:ext cx="2328330" cy="7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0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9C30D-A0E2-4C10-9944-B158B643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Hvorfor</a:t>
            </a:r>
            <a:r>
              <a:rPr lang="en-GB" b="1" dirty="0"/>
              <a:t> et </a:t>
            </a:r>
            <a:r>
              <a:rPr lang="en-GB" b="1" dirty="0" err="1"/>
              <a:t>globalt</a:t>
            </a:r>
            <a:r>
              <a:rPr lang="en-GB" b="1" dirty="0"/>
              <a:t> budget?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9ADA00-26B6-4AD4-A65E-1F7140F4D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D543102-5CAC-4AF0-991C-9983D4D6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BF5470B-012B-4345-953A-B0A1549F8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4</a:t>
            </a:fld>
            <a:endParaRPr lang="en-GB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A1E4C82-FE5C-429F-8017-15DA60D8A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02" y="1201439"/>
            <a:ext cx="5836691" cy="490738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4E7C9E7-8247-4B56-BA4A-F70C3CEDB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546" y="1191391"/>
            <a:ext cx="2536212" cy="328012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E32AC6F3-2109-49AC-B138-43DFBAEC3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670" y="0"/>
            <a:ext cx="2328330" cy="7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9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9C30D-A0E2-4C10-9944-B158B643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Hvorfor</a:t>
            </a:r>
            <a:r>
              <a:rPr lang="en-GB" b="1" dirty="0"/>
              <a:t> et </a:t>
            </a:r>
            <a:r>
              <a:rPr lang="en-GB" b="1" dirty="0" err="1"/>
              <a:t>globalt</a:t>
            </a:r>
            <a:r>
              <a:rPr lang="en-GB" b="1" dirty="0"/>
              <a:t> budget?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9ADA00-26B6-4AD4-A65E-1F7140F4D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D543102-5CAC-4AF0-991C-9983D4D6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BF5470B-012B-4345-953A-B0A1549F8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5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078B06D-EF3B-43CE-B8AF-F315EA2EF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" y="1266444"/>
            <a:ext cx="7118088" cy="454134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A3A85017-EC80-4691-A601-DE3ADABD618A}"/>
              </a:ext>
            </a:extLst>
          </p:cNvPr>
          <p:cNvSpPr txBox="1"/>
          <p:nvPr/>
        </p:nvSpPr>
        <p:spPr>
          <a:xfrm>
            <a:off x="458725" y="5807784"/>
            <a:ext cx="565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hlinkClick r:id="rId4"/>
              </a:rPr>
              <a:t>https://www.pnas.org/content/115/33/8252/</a:t>
            </a:r>
            <a:endParaRPr lang="en-GB" sz="1200" dirty="0"/>
          </a:p>
          <a:p>
            <a:endParaRPr lang="en-GB" sz="12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1B11639-3B41-4D82-8540-7230C6D07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670" y="0"/>
            <a:ext cx="2328330" cy="7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8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5A1827-6316-4B34-B4D0-F6657805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10" y="1633538"/>
            <a:ext cx="7967663" cy="4493448"/>
          </a:xfrm>
        </p:spPr>
        <p:txBody>
          <a:bodyPr/>
          <a:lstStyle/>
          <a:p>
            <a:r>
              <a:rPr lang="en-GB" sz="2000" dirty="0">
                <a:solidFill>
                  <a:schemeClr val="accent1"/>
                </a:solidFill>
              </a:rPr>
              <a:t>Den </a:t>
            </a:r>
            <a:r>
              <a:rPr lang="en-GB" sz="2000" dirty="0" err="1">
                <a:solidFill>
                  <a:schemeClr val="accent1"/>
                </a:solidFill>
              </a:rPr>
              <a:t>danske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andel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af</a:t>
            </a:r>
            <a:r>
              <a:rPr lang="en-GB" sz="2000" dirty="0">
                <a:solidFill>
                  <a:schemeClr val="accent1"/>
                </a:solidFill>
              </a:rPr>
              <a:t> et </a:t>
            </a:r>
            <a:r>
              <a:rPr lang="en-GB" sz="2000" dirty="0" err="1">
                <a:solidFill>
                  <a:schemeClr val="accent1"/>
                </a:solidFill>
              </a:rPr>
              <a:t>globalt</a:t>
            </a:r>
            <a:r>
              <a:rPr lang="en-GB" sz="2000" dirty="0">
                <a:solidFill>
                  <a:schemeClr val="accent1"/>
                </a:solidFill>
              </a:rPr>
              <a:t> budget </a:t>
            </a:r>
            <a:r>
              <a:rPr lang="en-GB" sz="2000" dirty="0" err="1">
                <a:solidFill>
                  <a:schemeClr val="accent1"/>
                </a:solidFill>
              </a:rPr>
              <a:t>på</a:t>
            </a:r>
            <a:r>
              <a:rPr lang="en-GB" sz="2000" dirty="0">
                <a:solidFill>
                  <a:schemeClr val="accent1"/>
                </a:solidFill>
              </a:rPr>
              <a:t> 500 gigaton?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DK’s </a:t>
            </a:r>
            <a:r>
              <a:rPr lang="en-GB" sz="2000" dirty="0" err="1">
                <a:solidFill>
                  <a:schemeClr val="accent1"/>
                </a:solidFill>
              </a:rPr>
              <a:t>andel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af</a:t>
            </a:r>
            <a:r>
              <a:rPr lang="en-GB" sz="2000" dirty="0">
                <a:solidFill>
                  <a:schemeClr val="accent1"/>
                </a:solidFill>
              </a:rPr>
              <a:t> den </a:t>
            </a:r>
            <a:r>
              <a:rPr lang="en-GB" sz="2000" dirty="0" err="1">
                <a:solidFill>
                  <a:schemeClr val="accent1"/>
                </a:solidFill>
              </a:rPr>
              <a:t>globale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befolkning</a:t>
            </a:r>
            <a:r>
              <a:rPr lang="en-GB" sz="2000" dirty="0">
                <a:solidFill>
                  <a:schemeClr val="accent1"/>
                </a:solidFill>
              </a:rPr>
              <a:t> ~0,08%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DK budget: ~400 megaton</a:t>
            </a:r>
          </a:p>
          <a:p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551396-8130-403A-A963-39C16F78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B288394-F778-4C68-A3FA-531D3D5F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6</a:t>
            </a:fld>
            <a:endParaRPr lang="en-GB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E6E43C6-0150-432E-9DB2-E39620ED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7" y="619125"/>
            <a:ext cx="9028253" cy="865188"/>
          </a:xfrm>
        </p:spPr>
        <p:txBody>
          <a:bodyPr/>
          <a:lstStyle/>
          <a:p>
            <a:r>
              <a:rPr lang="en-GB" sz="2800" b="1" dirty="0"/>
              <a:t>Det </a:t>
            </a:r>
            <a:r>
              <a:rPr lang="en-GB" sz="2800" b="1" dirty="0" err="1"/>
              <a:t>danske</a:t>
            </a:r>
            <a:r>
              <a:rPr lang="en-GB" sz="2800" b="1" dirty="0"/>
              <a:t> 70%-</a:t>
            </a:r>
            <a:r>
              <a:rPr lang="en-GB" sz="2800" b="1" dirty="0" err="1"/>
              <a:t>klimamål</a:t>
            </a:r>
            <a:r>
              <a:rPr lang="en-GB" sz="2800" b="1" dirty="0"/>
              <a:t> </a:t>
            </a:r>
            <a:br>
              <a:rPr lang="en-GB" sz="2800" dirty="0"/>
            </a:br>
            <a:r>
              <a:rPr lang="en-GB" sz="2800" dirty="0"/>
              <a:t>- set </a:t>
            </a:r>
            <a:r>
              <a:rPr lang="en-GB" sz="2800" dirty="0" err="1"/>
              <a:t>udfra</a:t>
            </a:r>
            <a:r>
              <a:rPr lang="en-GB" sz="2800" dirty="0"/>
              <a:t> et </a:t>
            </a:r>
            <a:r>
              <a:rPr lang="en-GB" sz="2800" dirty="0" err="1"/>
              <a:t>globalt</a:t>
            </a:r>
            <a:r>
              <a:rPr lang="en-GB" sz="2800" dirty="0"/>
              <a:t> budget for </a:t>
            </a:r>
            <a:r>
              <a:rPr lang="en-GB" sz="2800" dirty="0" err="1"/>
              <a:t>drivhusgasudledninger</a:t>
            </a:r>
            <a:r>
              <a:rPr lang="en-GB" sz="2800" dirty="0"/>
              <a:t>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33FC612-9D25-48C8-B5D1-8718BD9F1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670" y="0"/>
            <a:ext cx="2328330" cy="7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0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5A1827-6316-4B34-B4D0-F6657805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10" y="1633538"/>
            <a:ext cx="7967663" cy="4493448"/>
          </a:xfrm>
        </p:spPr>
        <p:txBody>
          <a:bodyPr/>
          <a:lstStyle/>
          <a:p>
            <a:r>
              <a:rPr lang="en-GB" sz="2000" dirty="0">
                <a:solidFill>
                  <a:schemeClr val="accent1"/>
                </a:solidFill>
              </a:rPr>
              <a:t>Den </a:t>
            </a:r>
            <a:r>
              <a:rPr lang="en-GB" sz="2000" dirty="0" err="1">
                <a:solidFill>
                  <a:schemeClr val="accent1"/>
                </a:solidFill>
              </a:rPr>
              <a:t>danske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andel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af</a:t>
            </a:r>
            <a:r>
              <a:rPr lang="en-GB" sz="2000" dirty="0">
                <a:solidFill>
                  <a:schemeClr val="accent1"/>
                </a:solidFill>
              </a:rPr>
              <a:t> et </a:t>
            </a:r>
            <a:r>
              <a:rPr lang="en-GB" sz="2000" dirty="0" err="1">
                <a:solidFill>
                  <a:schemeClr val="accent1"/>
                </a:solidFill>
              </a:rPr>
              <a:t>globalt</a:t>
            </a:r>
            <a:r>
              <a:rPr lang="en-GB" sz="2000" dirty="0">
                <a:solidFill>
                  <a:schemeClr val="accent1"/>
                </a:solidFill>
              </a:rPr>
              <a:t> budget </a:t>
            </a:r>
            <a:r>
              <a:rPr lang="en-GB" sz="2000" dirty="0" err="1">
                <a:solidFill>
                  <a:schemeClr val="accent1"/>
                </a:solidFill>
              </a:rPr>
              <a:t>på</a:t>
            </a:r>
            <a:r>
              <a:rPr lang="en-GB" sz="2000" dirty="0">
                <a:solidFill>
                  <a:schemeClr val="accent1"/>
                </a:solidFill>
              </a:rPr>
              <a:t> 500 gigaton?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DK’s </a:t>
            </a:r>
            <a:r>
              <a:rPr lang="en-GB" sz="2000" dirty="0" err="1">
                <a:solidFill>
                  <a:schemeClr val="accent1"/>
                </a:solidFill>
              </a:rPr>
              <a:t>andel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af</a:t>
            </a:r>
            <a:r>
              <a:rPr lang="en-GB" sz="2000" dirty="0">
                <a:solidFill>
                  <a:schemeClr val="accent1"/>
                </a:solidFill>
              </a:rPr>
              <a:t> den </a:t>
            </a:r>
            <a:r>
              <a:rPr lang="en-GB" sz="2000" dirty="0" err="1">
                <a:solidFill>
                  <a:schemeClr val="accent1"/>
                </a:solidFill>
              </a:rPr>
              <a:t>globale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befolkning</a:t>
            </a:r>
            <a:r>
              <a:rPr lang="en-GB" sz="2000" dirty="0">
                <a:solidFill>
                  <a:schemeClr val="accent1"/>
                </a:solidFill>
              </a:rPr>
              <a:t> ~0,08%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DK budget: ~400 megaton</a:t>
            </a:r>
          </a:p>
          <a:p>
            <a:endParaRPr lang="en-GB" sz="2000" dirty="0">
              <a:solidFill>
                <a:schemeClr val="accent1"/>
              </a:solidFill>
            </a:endParaRPr>
          </a:p>
          <a:p>
            <a:r>
              <a:rPr lang="en-GB" sz="2000" dirty="0" err="1">
                <a:solidFill>
                  <a:schemeClr val="accent1"/>
                </a:solidFill>
              </a:rPr>
              <a:t>Argumenter</a:t>
            </a:r>
            <a:r>
              <a:rPr lang="en-GB" sz="2000" dirty="0">
                <a:solidFill>
                  <a:schemeClr val="accent1"/>
                </a:solidFill>
              </a:rPr>
              <a:t> for et (</a:t>
            </a:r>
            <a:r>
              <a:rPr lang="en-GB" sz="2000" dirty="0" err="1">
                <a:solidFill>
                  <a:schemeClr val="accent1"/>
                </a:solidFill>
              </a:rPr>
              <a:t>endnu</a:t>
            </a:r>
            <a:r>
              <a:rPr lang="en-GB" sz="2000" dirty="0">
                <a:solidFill>
                  <a:schemeClr val="accent1"/>
                </a:solidFill>
              </a:rPr>
              <a:t>) </a:t>
            </a:r>
            <a:r>
              <a:rPr lang="en-GB" sz="2000" dirty="0" err="1">
                <a:solidFill>
                  <a:schemeClr val="accent1"/>
                </a:solidFill>
              </a:rPr>
              <a:t>mindre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err="1">
                <a:solidFill>
                  <a:schemeClr val="accent1"/>
                </a:solidFill>
              </a:rPr>
              <a:t>dansk</a:t>
            </a:r>
            <a:r>
              <a:rPr lang="en-GB" sz="2000" dirty="0">
                <a:solidFill>
                  <a:schemeClr val="accent1"/>
                </a:solidFill>
              </a:rPr>
              <a:t> budget:</a:t>
            </a:r>
          </a:p>
          <a:p>
            <a:pPr lvl="1"/>
            <a:r>
              <a:rPr lang="en-GB" dirty="0" err="1">
                <a:solidFill>
                  <a:schemeClr val="accent1"/>
                </a:solidFill>
              </a:rPr>
              <a:t>Historisk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ansvar</a:t>
            </a:r>
            <a:endParaRPr lang="en-GB" dirty="0">
              <a:solidFill>
                <a:schemeClr val="accent1"/>
              </a:solidFill>
            </a:endParaRPr>
          </a:p>
          <a:p>
            <a:pPr lvl="1"/>
            <a:r>
              <a:rPr lang="en-GB" dirty="0" err="1">
                <a:solidFill>
                  <a:schemeClr val="accent1"/>
                </a:solidFill>
              </a:rPr>
              <a:t>Velstand</a:t>
            </a:r>
            <a:r>
              <a:rPr lang="en-GB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GB" dirty="0" err="1">
                <a:solidFill>
                  <a:schemeClr val="accent1"/>
                </a:solidFill>
              </a:rPr>
              <a:t>Omstillingsevne</a:t>
            </a:r>
            <a:endParaRPr lang="en-GB" dirty="0">
              <a:solidFill>
                <a:schemeClr val="accent1"/>
              </a:solidFill>
            </a:endParaRPr>
          </a:p>
          <a:p>
            <a:pPr lvl="1"/>
            <a:r>
              <a:rPr lang="en-GB" dirty="0">
                <a:solidFill>
                  <a:schemeClr val="accent1"/>
                </a:solidFill>
              </a:rPr>
              <a:t>Common but differentiated responsibilities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551396-8130-403A-A963-39C16F78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B288394-F778-4C68-A3FA-531D3D5F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7</a:t>
            </a:fld>
            <a:endParaRPr lang="en-GB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E6E43C6-0150-432E-9DB2-E39620ED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7" y="619125"/>
            <a:ext cx="9028253" cy="865188"/>
          </a:xfrm>
        </p:spPr>
        <p:txBody>
          <a:bodyPr/>
          <a:lstStyle/>
          <a:p>
            <a:r>
              <a:rPr lang="en-GB" sz="2800" b="1" dirty="0"/>
              <a:t>Det </a:t>
            </a:r>
            <a:r>
              <a:rPr lang="en-GB" sz="2800" b="1" dirty="0" err="1"/>
              <a:t>danske</a:t>
            </a:r>
            <a:r>
              <a:rPr lang="en-GB" sz="2800" b="1" dirty="0"/>
              <a:t> 70%-</a:t>
            </a:r>
            <a:r>
              <a:rPr lang="en-GB" sz="2800" b="1" dirty="0" err="1"/>
              <a:t>klimamål</a:t>
            </a:r>
            <a:r>
              <a:rPr lang="en-GB" sz="2800" b="1" dirty="0"/>
              <a:t> </a:t>
            </a:r>
            <a:br>
              <a:rPr lang="en-GB" sz="2800" dirty="0"/>
            </a:br>
            <a:r>
              <a:rPr lang="en-GB" sz="2800" dirty="0"/>
              <a:t>- set </a:t>
            </a:r>
            <a:r>
              <a:rPr lang="en-GB" sz="2800" dirty="0" err="1"/>
              <a:t>udfra</a:t>
            </a:r>
            <a:r>
              <a:rPr lang="en-GB" sz="2800" dirty="0"/>
              <a:t> et </a:t>
            </a:r>
            <a:r>
              <a:rPr lang="en-GB" sz="2800" dirty="0" err="1"/>
              <a:t>globalt</a:t>
            </a:r>
            <a:r>
              <a:rPr lang="en-GB" sz="2800" dirty="0"/>
              <a:t> budget for </a:t>
            </a:r>
            <a:r>
              <a:rPr lang="en-GB" sz="2800" dirty="0" err="1"/>
              <a:t>drivhusgasudledninger</a:t>
            </a:r>
            <a:r>
              <a:rPr lang="en-GB" sz="2800" dirty="0"/>
              <a:t>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33FC612-9D25-48C8-B5D1-8718BD9F1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670" y="0"/>
            <a:ext cx="2328330" cy="7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8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5A1827-6316-4B34-B4D0-F6657805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11" y="1840894"/>
            <a:ext cx="2433619" cy="4286091"/>
          </a:xfrm>
        </p:spPr>
        <p:txBody>
          <a:bodyPr/>
          <a:lstStyle/>
          <a:p>
            <a:r>
              <a:rPr lang="en-GB" sz="1600" dirty="0">
                <a:solidFill>
                  <a:schemeClr val="accent1"/>
                </a:solidFill>
              </a:rPr>
              <a:t>Den </a:t>
            </a:r>
            <a:r>
              <a:rPr lang="en-GB" sz="1600" dirty="0" err="1">
                <a:solidFill>
                  <a:schemeClr val="accent1"/>
                </a:solidFill>
              </a:rPr>
              <a:t>danske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 err="1">
                <a:solidFill>
                  <a:schemeClr val="accent1"/>
                </a:solidFill>
              </a:rPr>
              <a:t>andel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 err="1">
                <a:solidFill>
                  <a:schemeClr val="accent1"/>
                </a:solidFill>
              </a:rPr>
              <a:t>af</a:t>
            </a:r>
            <a:r>
              <a:rPr lang="en-GB" sz="1600" dirty="0">
                <a:solidFill>
                  <a:schemeClr val="accent1"/>
                </a:solidFill>
              </a:rPr>
              <a:t> et </a:t>
            </a:r>
            <a:r>
              <a:rPr lang="en-GB" sz="1600" dirty="0" err="1">
                <a:solidFill>
                  <a:schemeClr val="accent1"/>
                </a:solidFill>
              </a:rPr>
              <a:t>globalt</a:t>
            </a:r>
            <a:r>
              <a:rPr lang="en-GB" sz="1600" dirty="0">
                <a:solidFill>
                  <a:schemeClr val="accent1"/>
                </a:solidFill>
              </a:rPr>
              <a:t> budget </a:t>
            </a:r>
            <a:r>
              <a:rPr lang="en-GB" sz="1600" dirty="0" err="1">
                <a:solidFill>
                  <a:schemeClr val="accent1"/>
                </a:solidFill>
              </a:rPr>
              <a:t>på</a:t>
            </a:r>
            <a:r>
              <a:rPr lang="en-GB" sz="1600" dirty="0">
                <a:solidFill>
                  <a:schemeClr val="accent1"/>
                </a:solidFill>
              </a:rPr>
              <a:t> 500 gigaton?</a:t>
            </a:r>
          </a:p>
          <a:p>
            <a:r>
              <a:rPr lang="en-GB" sz="1600" dirty="0">
                <a:solidFill>
                  <a:schemeClr val="accent1"/>
                </a:solidFill>
              </a:rPr>
              <a:t>DK’s </a:t>
            </a:r>
            <a:r>
              <a:rPr lang="en-GB" sz="1600" dirty="0" err="1">
                <a:solidFill>
                  <a:schemeClr val="accent1"/>
                </a:solidFill>
              </a:rPr>
              <a:t>andel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 err="1">
                <a:solidFill>
                  <a:schemeClr val="accent1"/>
                </a:solidFill>
              </a:rPr>
              <a:t>af</a:t>
            </a:r>
            <a:r>
              <a:rPr lang="en-GB" sz="1600" dirty="0">
                <a:solidFill>
                  <a:schemeClr val="accent1"/>
                </a:solidFill>
              </a:rPr>
              <a:t> den </a:t>
            </a:r>
            <a:r>
              <a:rPr lang="en-GB" sz="1600" dirty="0" err="1">
                <a:solidFill>
                  <a:schemeClr val="accent1"/>
                </a:solidFill>
              </a:rPr>
              <a:t>globale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 err="1">
                <a:solidFill>
                  <a:schemeClr val="accent1"/>
                </a:solidFill>
              </a:rPr>
              <a:t>befolkning</a:t>
            </a:r>
            <a:r>
              <a:rPr lang="en-GB" sz="1600" dirty="0">
                <a:solidFill>
                  <a:schemeClr val="accent1"/>
                </a:solidFill>
              </a:rPr>
              <a:t> ~0,08%</a:t>
            </a:r>
          </a:p>
          <a:p>
            <a:r>
              <a:rPr lang="en-GB" sz="1600" dirty="0">
                <a:solidFill>
                  <a:schemeClr val="accent1"/>
                </a:solidFill>
              </a:rPr>
              <a:t>DK budget: ~400 megaton</a:t>
            </a:r>
          </a:p>
          <a:p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551396-8130-403A-A963-39C16F78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B288394-F778-4C68-A3FA-531D3D5F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8</a:t>
            </a:fld>
            <a:endParaRPr lang="en-GB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E6E43C6-0150-432E-9DB2-E39620ED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7" y="619125"/>
            <a:ext cx="9028253" cy="865188"/>
          </a:xfrm>
        </p:spPr>
        <p:txBody>
          <a:bodyPr/>
          <a:lstStyle/>
          <a:p>
            <a:r>
              <a:rPr lang="en-GB" sz="2800" b="1" dirty="0"/>
              <a:t>Det </a:t>
            </a:r>
            <a:r>
              <a:rPr lang="en-GB" sz="2800" b="1" dirty="0" err="1"/>
              <a:t>danske</a:t>
            </a:r>
            <a:r>
              <a:rPr lang="en-GB" sz="2800" b="1" dirty="0"/>
              <a:t> 70%-</a:t>
            </a:r>
            <a:r>
              <a:rPr lang="en-GB" sz="2800" b="1" dirty="0" err="1"/>
              <a:t>klimamål</a:t>
            </a:r>
            <a:r>
              <a:rPr lang="en-GB" sz="2800" b="1" dirty="0"/>
              <a:t> </a:t>
            </a:r>
            <a:br>
              <a:rPr lang="en-GB" sz="2800" dirty="0"/>
            </a:br>
            <a:r>
              <a:rPr lang="en-GB" sz="2800" dirty="0"/>
              <a:t>- set </a:t>
            </a:r>
            <a:r>
              <a:rPr lang="en-GB" sz="2800" dirty="0" err="1"/>
              <a:t>udfra</a:t>
            </a:r>
            <a:r>
              <a:rPr lang="en-GB" sz="2800" dirty="0"/>
              <a:t> et </a:t>
            </a:r>
            <a:r>
              <a:rPr lang="en-GB" sz="2800" dirty="0" err="1"/>
              <a:t>globalt</a:t>
            </a:r>
            <a:r>
              <a:rPr lang="en-GB" sz="2800" dirty="0"/>
              <a:t> budget for </a:t>
            </a:r>
            <a:r>
              <a:rPr lang="en-GB" sz="2800" dirty="0" err="1"/>
              <a:t>drivhusgasudledninger</a:t>
            </a:r>
            <a:r>
              <a:rPr lang="en-GB" sz="2800" dirty="0"/>
              <a:t>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B191570-6227-4142-971F-E5B520629A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760114"/>
              </p:ext>
            </p:extLst>
          </p:nvPr>
        </p:nvGraphicFramePr>
        <p:xfrm>
          <a:off x="2685328" y="1840895"/>
          <a:ext cx="6668484" cy="4131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25B02FC9-16EA-404A-A2F3-626F09A45409}"/>
              </a:ext>
            </a:extLst>
          </p:cNvPr>
          <p:cNvSpPr txBox="1"/>
          <p:nvPr/>
        </p:nvSpPr>
        <p:spPr>
          <a:xfrm>
            <a:off x="4" y="6300150"/>
            <a:ext cx="8892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accent1"/>
                </a:solidFill>
              </a:rPr>
              <a:t>Beregningen er forklaret i denne kronik i Information fra Juni i år, </a:t>
            </a:r>
            <a:r>
              <a:rPr lang="da-DK" sz="1000" dirty="0">
                <a:hlinkClick r:id="rId4"/>
              </a:rPr>
              <a:t>https://www.information.dk/debat/2019/06/klima-omstillingsraadet-roede-partiers-klimamaal-bidrager-oege-ambitionerne-globalt</a:t>
            </a:r>
            <a:endParaRPr lang="da-DK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accent1"/>
                </a:solidFill>
              </a:rPr>
              <a:t>Klimarådets analyse fra Oktober i år indeholder samme beregning, </a:t>
            </a:r>
            <a:r>
              <a:rPr lang="da-DK" sz="1000" dirty="0">
                <a:hlinkClick r:id="rId5"/>
              </a:rPr>
              <a:t>https://www.klimaraadet.dk/da/analyser/rammer-dansk-klimapolitik</a:t>
            </a:r>
            <a:endParaRPr lang="en-GB" sz="1000" dirty="0">
              <a:solidFill>
                <a:schemeClr val="accent1"/>
              </a:solidFill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31A996C-3752-4FBA-B9DB-1D67E5A7FE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5670" y="0"/>
            <a:ext cx="2328330" cy="7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5A1827-6316-4B34-B4D0-F6657805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11" y="1840894"/>
            <a:ext cx="2433619" cy="4286091"/>
          </a:xfrm>
        </p:spPr>
        <p:txBody>
          <a:bodyPr/>
          <a:lstStyle/>
          <a:p>
            <a:r>
              <a:rPr lang="en-GB" sz="1600" dirty="0" err="1">
                <a:solidFill>
                  <a:schemeClr val="accent1"/>
                </a:solidFill>
              </a:rPr>
              <a:t>Forventet</a:t>
            </a:r>
            <a:r>
              <a:rPr lang="en-GB" sz="1600" dirty="0">
                <a:solidFill>
                  <a:schemeClr val="accent1"/>
                </a:solidFill>
              </a:rPr>
              <a:t> DK </a:t>
            </a:r>
            <a:r>
              <a:rPr lang="en-GB" sz="1600" dirty="0" err="1">
                <a:solidFill>
                  <a:schemeClr val="accent1"/>
                </a:solidFill>
              </a:rPr>
              <a:t>udledning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 err="1">
                <a:solidFill>
                  <a:schemeClr val="accent1"/>
                </a:solidFill>
              </a:rPr>
              <a:t>af</a:t>
            </a:r>
            <a:r>
              <a:rPr lang="en-GB" sz="1600" dirty="0">
                <a:solidFill>
                  <a:schemeClr val="accent1"/>
                </a:solidFill>
              </a:rPr>
              <a:t> CO2 i 2019 ~35 </a:t>
            </a:r>
            <a:r>
              <a:rPr lang="en-GB" sz="1600" dirty="0" err="1">
                <a:solidFill>
                  <a:schemeClr val="accent1"/>
                </a:solidFill>
              </a:rPr>
              <a:t>mton</a:t>
            </a:r>
            <a:endParaRPr lang="en-GB" sz="1600" dirty="0">
              <a:solidFill>
                <a:schemeClr val="accent1"/>
              </a:solidFill>
            </a:endParaRPr>
          </a:p>
          <a:p>
            <a:r>
              <a:rPr lang="en-GB" sz="1600" dirty="0" err="1">
                <a:solidFill>
                  <a:schemeClr val="accent1"/>
                </a:solidFill>
              </a:rPr>
              <a:t>Lineær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 err="1">
                <a:solidFill>
                  <a:schemeClr val="accent1"/>
                </a:solidFill>
              </a:rPr>
              <a:t>årlig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 err="1">
                <a:solidFill>
                  <a:schemeClr val="accent1"/>
                </a:solidFill>
              </a:rPr>
              <a:t>reduktion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 err="1">
                <a:solidFill>
                  <a:schemeClr val="accent1"/>
                </a:solidFill>
              </a:rPr>
              <a:t>på</a:t>
            </a:r>
            <a:r>
              <a:rPr lang="en-GB" sz="1600" dirty="0">
                <a:solidFill>
                  <a:schemeClr val="accent1"/>
                </a:solidFill>
              </a:rPr>
              <a:t> 1,6 </a:t>
            </a:r>
            <a:r>
              <a:rPr lang="en-GB" sz="1600" dirty="0" err="1">
                <a:solidFill>
                  <a:schemeClr val="accent1"/>
                </a:solidFill>
              </a:rPr>
              <a:t>mton</a:t>
            </a:r>
            <a:r>
              <a:rPr lang="en-GB" sz="1600" dirty="0">
                <a:solidFill>
                  <a:schemeClr val="accent1"/>
                </a:solidFill>
              </a:rPr>
              <a:t> fra 2020</a:t>
            </a:r>
          </a:p>
          <a:p>
            <a:r>
              <a:rPr lang="en-GB" sz="1600" dirty="0">
                <a:solidFill>
                  <a:schemeClr val="accent1"/>
                </a:solidFill>
              </a:rPr>
              <a:t>I 2030 rammer vi 17 </a:t>
            </a:r>
            <a:r>
              <a:rPr lang="en-GB" sz="1600" dirty="0" err="1">
                <a:solidFill>
                  <a:schemeClr val="accent1"/>
                </a:solidFill>
              </a:rPr>
              <a:t>mton</a:t>
            </a:r>
            <a:r>
              <a:rPr lang="en-GB" sz="1600" dirty="0">
                <a:solidFill>
                  <a:schemeClr val="accent1"/>
                </a:solidFill>
              </a:rPr>
              <a:t> – </a:t>
            </a:r>
            <a:r>
              <a:rPr lang="en-GB" sz="1600" dirty="0" err="1">
                <a:solidFill>
                  <a:schemeClr val="accent1"/>
                </a:solidFill>
              </a:rPr>
              <a:t>dvs</a:t>
            </a:r>
            <a:r>
              <a:rPr lang="en-GB" sz="1600" dirty="0">
                <a:solidFill>
                  <a:schemeClr val="accent1"/>
                </a:solidFill>
              </a:rPr>
              <a:t>. 67% </a:t>
            </a:r>
            <a:r>
              <a:rPr lang="en-GB" sz="1600" dirty="0" err="1">
                <a:solidFill>
                  <a:schemeClr val="accent1"/>
                </a:solidFill>
              </a:rPr>
              <a:t>reduktion</a:t>
            </a:r>
            <a:r>
              <a:rPr lang="en-GB" sz="1600" dirty="0">
                <a:solidFill>
                  <a:schemeClr val="accent1"/>
                </a:solidFill>
              </a:rPr>
              <a:t> fra 1990 </a:t>
            </a:r>
          </a:p>
          <a:p>
            <a:r>
              <a:rPr lang="en-GB" sz="1600" dirty="0">
                <a:solidFill>
                  <a:schemeClr val="accent1"/>
                </a:solidFill>
              </a:rPr>
              <a:t>I 2040 </a:t>
            </a:r>
            <a:r>
              <a:rPr lang="en-GB" sz="1600" dirty="0" err="1">
                <a:solidFill>
                  <a:schemeClr val="accent1"/>
                </a:solidFill>
              </a:rPr>
              <a:t>går</a:t>
            </a:r>
            <a:r>
              <a:rPr lang="en-GB" sz="1600" dirty="0">
                <a:solidFill>
                  <a:schemeClr val="accent1"/>
                </a:solidFill>
              </a:rPr>
              <a:t> vi (</a:t>
            </a:r>
            <a:r>
              <a:rPr lang="en-GB" sz="1600" dirty="0" err="1">
                <a:solidFill>
                  <a:schemeClr val="accent1"/>
                </a:solidFill>
              </a:rPr>
              <a:t>næsten</a:t>
            </a:r>
            <a:r>
              <a:rPr lang="en-GB" sz="1600" dirty="0">
                <a:solidFill>
                  <a:schemeClr val="accent1"/>
                </a:solidFill>
              </a:rPr>
              <a:t>) i </a:t>
            </a:r>
            <a:r>
              <a:rPr lang="en-GB" sz="1600" dirty="0" err="1">
                <a:solidFill>
                  <a:schemeClr val="accent1"/>
                </a:solidFill>
              </a:rPr>
              <a:t>nul</a:t>
            </a:r>
            <a:endParaRPr lang="en-GB" sz="1600" dirty="0">
              <a:solidFill>
                <a:schemeClr val="accent1"/>
              </a:solidFill>
            </a:endParaRPr>
          </a:p>
          <a:p>
            <a:r>
              <a:rPr lang="en-GB" sz="1600" dirty="0">
                <a:solidFill>
                  <a:schemeClr val="accent1"/>
                </a:solidFill>
              </a:rPr>
              <a:t>Da har vi </a:t>
            </a:r>
            <a:r>
              <a:rPr lang="en-GB" sz="1600" dirty="0" err="1">
                <a:solidFill>
                  <a:schemeClr val="accent1"/>
                </a:solidFill>
              </a:rPr>
              <a:t>brugt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 err="1">
                <a:solidFill>
                  <a:schemeClr val="accent1"/>
                </a:solidFill>
              </a:rPr>
              <a:t>budgettet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 err="1">
                <a:solidFill>
                  <a:schemeClr val="accent1"/>
                </a:solidFill>
              </a:rPr>
              <a:t>på</a:t>
            </a:r>
            <a:r>
              <a:rPr lang="en-GB" sz="1600" dirty="0">
                <a:solidFill>
                  <a:schemeClr val="accent1"/>
                </a:solidFill>
              </a:rPr>
              <a:t> 400 </a:t>
            </a:r>
            <a:r>
              <a:rPr lang="en-GB" sz="1600" dirty="0" err="1">
                <a:solidFill>
                  <a:schemeClr val="accent1"/>
                </a:solidFill>
              </a:rPr>
              <a:t>mton</a:t>
            </a:r>
            <a:endParaRPr lang="en-GB" sz="1600" dirty="0">
              <a:solidFill>
                <a:schemeClr val="accent1"/>
              </a:solidFill>
            </a:endParaRPr>
          </a:p>
          <a:p>
            <a:endParaRPr lang="en-GB" sz="1600" dirty="0">
              <a:solidFill>
                <a:schemeClr val="accent1"/>
              </a:solidFill>
            </a:endParaRPr>
          </a:p>
          <a:p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551396-8130-403A-A963-39C16F78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da-DK" smtClean="0"/>
              <a:t>24-10-2019</a:t>
            </a:fld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B288394-F778-4C68-A3FA-531D3D5F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9</a:t>
            </a:fld>
            <a:endParaRPr lang="en-GB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E6E43C6-0150-432E-9DB2-E39620ED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7" y="619125"/>
            <a:ext cx="9028253" cy="865188"/>
          </a:xfrm>
        </p:spPr>
        <p:txBody>
          <a:bodyPr/>
          <a:lstStyle/>
          <a:p>
            <a:r>
              <a:rPr lang="en-GB" sz="2800" b="1" dirty="0"/>
              <a:t>Det </a:t>
            </a:r>
            <a:r>
              <a:rPr lang="en-GB" sz="2800" b="1" dirty="0" err="1"/>
              <a:t>danske</a:t>
            </a:r>
            <a:r>
              <a:rPr lang="en-GB" sz="2800" b="1" dirty="0"/>
              <a:t> 70%-</a:t>
            </a:r>
            <a:r>
              <a:rPr lang="en-GB" sz="2800" b="1" dirty="0" err="1"/>
              <a:t>klimamål</a:t>
            </a:r>
            <a:r>
              <a:rPr lang="en-GB" sz="2800" b="1" dirty="0"/>
              <a:t> </a:t>
            </a:r>
            <a:br>
              <a:rPr lang="en-GB" sz="2800" dirty="0"/>
            </a:br>
            <a:r>
              <a:rPr lang="en-GB" sz="2800" dirty="0"/>
              <a:t>- set </a:t>
            </a:r>
            <a:r>
              <a:rPr lang="en-GB" sz="2800" dirty="0" err="1"/>
              <a:t>udfra</a:t>
            </a:r>
            <a:r>
              <a:rPr lang="en-GB" sz="2800" dirty="0"/>
              <a:t> et </a:t>
            </a:r>
            <a:r>
              <a:rPr lang="en-GB" sz="2800" dirty="0" err="1"/>
              <a:t>globalt</a:t>
            </a:r>
            <a:r>
              <a:rPr lang="en-GB" sz="2800" dirty="0"/>
              <a:t> budget for </a:t>
            </a:r>
            <a:r>
              <a:rPr lang="en-GB" sz="2800" dirty="0" err="1"/>
              <a:t>drivhusgasudledninger</a:t>
            </a:r>
            <a:r>
              <a:rPr lang="en-GB" sz="2800" dirty="0"/>
              <a:t>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B191570-6227-4142-971F-E5B520629AF8}"/>
              </a:ext>
            </a:extLst>
          </p:cNvPr>
          <p:cNvGraphicFramePr>
            <a:graphicFrameLocks/>
          </p:cNvGraphicFramePr>
          <p:nvPr/>
        </p:nvGraphicFramePr>
        <p:xfrm>
          <a:off x="2685328" y="1840895"/>
          <a:ext cx="6668484" cy="4131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F580A88D-E8E7-410A-821F-DB1D507ED6CB}"/>
              </a:ext>
            </a:extLst>
          </p:cNvPr>
          <p:cNvSpPr txBox="1"/>
          <p:nvPr/>
        </p:nvSpPr>
        <p:spPr>
          <a:xfrm>
            <a:off x="4" y="6309992"/>
            <a:ext cx="8892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accent1"/>
                </a:solidFill>
              </a:rPr>
              <a:t>Beregningen er forklaret i denne kronik i Information fra Juni i år, </a:t>
            </a:r>
            <a:r>
              <a:rPr lang="da-DK" sz="1000" dirty="0">
                <a:hlinkClick r:id="rId4"/>
              </a:rPr>
              <a:t>https://www.information.dk/debat/2019/06/klima-omstillingsraadet-roede-partiers-klimamaal-bidrager-oege-ambitionerne-globalt</a:t>
            </a:r>
            <a:endParaRPr lang="da-DK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accent1"/>
                </a:solidFill>
              </a:rPr>
              <a:t>Klimarådets analyse fra Oktober i år indeholder samme beregning, </a:t>
            </a:r>
            <a:r>
              <a:rPr lang="da-DK" sz="1000" dirty="0">
                <a:hlinkClick r:id="rId5"/>
              </a:rPr>
              <a:t>https://www.klimaraadet.dk/da/analyser/rammer-dansk-klimapolitik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9" name="Retvinklet trekant 8">
            <a:extLst>
              <a:ext uri="{FF2B5EF4-FFF2-40B4-BE49-F238E27FC236}">
                <a16:creationId xmlns:a16="http://schemas.microsoft.com/office/drawing/2014/main" id="{AC42918B-001E-4F47-AA28-85C2106966DC}"/>
              </a:ext>
            </a:extLst>
          </p:cNvPr>
          <p:cNvSpPr/>
          <p:nvPr/>
        </p:nvSpPr>
        <p:spPr>
          <a:xfrm>
            <a:off x="6233160" y="3810000"/>
            <a:ext cx="2186940" cy="168402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7C98F872-F4DA-408A-941C-144CD69E5330}"/>
              </a:ext>
            </a:extLst>
          </p:cNvPr>
          <p:cNvSpPr txBox="1"/>
          <p:nvPr/>
        </p:nvSpPr>
        <p:spPr>
          <a:xfrm>
            <a:off x="6370320" y="4530090"/>
            <a:ext cx="76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400 </a:t>
            </a:r>
            <a:r>
              <a:rPr lang="en-GB" dirty="0" err="1"/>
              <a:t>mton</a:t>
            </a:r>
            <a:endParaRPr lang="en-GB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87DE5633-407D-41E6-8504-71E6AEEE7A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5670" y="0"/>
            <a:ext cx="2328330" cy="7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8211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_3  ENG full.potx" id="{4FDD14F9-A945-4680-B1EA-6999C30C26D1}" vid="{97475035-B6DB-4638-9129-25FBFA9C7F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1329</Words>
  <Application>Microsoft Office PowerPoint</Application>
  <PresentationFormat>Skærmshow (4:3)</PresentationFormat>
  <Paragraphs>168</Paragraphs>
  <Slides>17</Slides>
  <Notes>17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Microsoft New Tai Lue</vt:lpstr>
      <vt:lpstr>blank</vt:lpstr>
      <vt:lpstr>Det danske 70%-klimamål i en global kontekst</vt:lpstr>
      <vt:lpstr>Det danske 70%-klimamål</vt:lpstr>
      <vt:lpstr>Det danske 70%-klimamål  - set udfra et globalt budget for drivhusgasudledninger </vt:lpstr>
      <vt:lpstr>Hvorfor et globalt budget?</vt:lpstr>
      <vt:lpstr>Hvorfor et globalt budget?</vt:lpstr>
      <vt:lpstr>Det danske 70%-klimamål  - set udfra et globalt budget for drivhusgasudledninger </vt:lpstr>
      <vt:lpstr>Det danske 70%-klimamål  - set udfra et globalt budget for drivhusgasudledninger </vt:lpstr>
      <vt:lpstr>Det danske 70%-klimamål  - set udfra et globalt budget for drivhusgasudledninger </vt:lpstr>
      <vt:lpstr>Det danske 70%-klimamål  - set udfra et globalt budget for drivhusgasudledninger </vt:lpstr>
      <vt:lpstr>Det danske 70%-klimamål  - set udfra et globalt budget for drivhusgasudledninger </vt:lpstr>
      <vt:lpstr>Det danske 70%-klimamål  - set udfra et globalt budget for drivhusgasudledninger </vt:lpstr>
      <vt:lpstr>70% målet og FNs regnskabsprincip </vt:lpstr>
      <vt:lpstr>PowerPoint-præsentation</vt:lpstr>
      <vt:lpstr>70% målet og FNs regnskabsprincip </vt:lpstr>
      <vt:lpstr>Det er et problem fordi…</vt:lpstr>
      <vt:lpstr>Derfor bør vi tage ansvar ved fx….</vt:lpstr>
      <vt:lpstr>Konklusion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2016-06-01T07:17:57Z</dcterms:created>
  <dcterms:modified xsi:type="dcterms:W3CDTF">2019-10-24T06:09:58Z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</Properties>
</file>